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1"/>
  </p:notesMasterIdLst>
  <p:sldIdLst>
    <p:sldId id="4761" r:id="rId2"/>
    <p:sldId id="4762" r:id="rId3"/>
    <p:sldId id="4763" r:id="rId4"/>
    <p:sldId id="4764" r:id="rId5"/>
    <p:sldId id="4001" r:id="rId6"/>
    <p:sldId id="4782" r:id="rId7"/>
    <p:sldId id="4914" r:id="rId8"/>
    <p:sldId id="4507" r:id="rId9"/>
    <p:sldId id="4378" r:id="rId10"/>
    <p:sldId id="4182" r:id="rId11"/>
    <p:sldId id="4678" r:id="rId12"/>
    <p:sldId id="4431" r:id="rId13"/>
    <p:sldId id="4911" r:id="rId14"/>
    <p:sldId id="4679" r:id="rId15"/>
    <p:sldId id="4733" r:id="rId16"/>
    <p:sldId id="4682" r:id="rId17"/>
    <p:sldId id="4681" r:id="rId18"/>
    <p:sldId id="4686" r:id="rId19"/>
    <p:sldId id="4887" r:id="rId20"/>
    <p:sldId id="4880" r:id="rId21"/>
    <p:sldId id="4683" r:id="rId22"/>
    <p:sldId id="4884" r:id="rId23"/>
    <p:sldId id="4689" r:id="rId24"/>
    <p:sldId id="4690" r:id="rId25"/>
    <p:sldId id="4693" r:id="rId26"/>
    <p:sldId id="4694" r:id="rId27"/>
    <p:sldId id="4695" r:id="rId28"/>
    <p:sldId id="4696" r:id="rId29"/>
    <p:sldId id="4697" r:id="rId30"/>
    <p:sldId id="4909" r:id="rId31"/>
    <p:sldId id="4910" r:id="rId32"/>
    <p:sldId id="4908" r:id="rId33"/>
    <p:sldId id="4771" r:id="rId34"/>
    <p:sldId id="4891" r:id="rId35"/>
    <p:sldId id="4570" r:id="rId36"/>
    <p:sldId id="4902" r:id="rId37"/>
    <p:sldId id="4912" r:id="rId38"/>
    <p:sldId id="4892" r:id="rId39"/>
    <p:sldId id="4899" r:id="rId40"/>
    <p:sldId id="4901" r:id="rId41"/>
    <p:sldId id="4904" r:id="rId42"/>
    <p:sldId id="4905" r:id="rId43"/>
    <p:sldId id="4906" r:id="rId44"/>
    <p:sldId id="4907" r:id="rId45"/>
    <p:sldId id="4898" r:id="rId46"/>
    <p:sldId id="4915" r:id="rId47"/>
    <p:sldId id="4893" r:id="rId48"/>
    <p:sldId id="4913" r:id="rId49"/>
    <p:sldId id="4100" r:id="rId5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14D"/>
    <a:srgbClr val="0C4C88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1408"/>
  </p:normalViewPr>
  <p:slideViewPr>
    <p:cSldViewPr snapToGrid="0" snapToObjects="1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8304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Total Domestic Spending</a:t>
            </a:r>
            <a:r>
              <a:rPr lang="en-US" sz="2400" baseline="0"/>
              <a:t> </a:t>
            </a:r>
            <a:r>
              <a:rPr lang="en-US" sz="2400"/>
              <a:t>$31.85 </a:t>
            </a:r>
          </a:p>
        </c:rich>
      </c:tx>
      <c:layout>
        <c:manualLayout>
          <c:xMode val="edge"/>
          <c:yMode val="edge"/>
          <c:x val="0.25373425392259108"/>
          <c:y val="3.18180972059343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50B-4F6F-AC8A-2638A7BDEA8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50B-4F6F-AC8A-2638A7BDEA8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50B-4F6F-AC8A-2638A7BDEA8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C1DAC1F-49AC-4E46-A428-A93D48B5BE6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04D608A-3B0A-4068-B705-31E37CAAB0D5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250B-4F6F-AC8A-2638A7BDEA8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7F2279-9761-466F-BD89-6A94038730A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5B0A430-1F89-4132-A7D2-7F02507C4250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50B-4F6F-AC8A-2638A7BDEA8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65065A3-9A5B-4225-B607-1738E9DFDE94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108C446-BB8B-4BDB-BCAB-14184B9154E8}" type="CATEGORYNAME">
                      <a:rPr lang="en-US" baseline="0"/>
                      <a:pPr/>
                      <a:t>[CATEGORY NAME]</a:t>
                    </a:fld>
                    <a:endParaRPr lang="en-US" baseline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250B-4F6F-AC8A-2638A7BDEA8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Consumption</c:v>
                </c:pt>
                <c:pt idx="1">
                  <c:v>Investment</c:v>
                </c:pt>
                <c:pt idx="2">
                  <c:v>Government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 formatCode="#,##0.00">
                  <c:v>21111.200000000001</c:v>
                </c:pt>
                <c:pt idx="1">
                  <c:v>5419</c:v>
                </c:pt>
                <c:pt idx="2">
                  <c:v>5324.4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Sheet1!$C$2:$C$4</c15:f>
                <c15:dlblRangeCache>
                  <c:ptCount val="3"/>
                  <c:pt idx="0">
                    <c:v>67.9%</c:v>
                  </c:pt>
                  <c:pt idx="1">
                    <c:v>17.4%</c:v>
                  </c:pt>
                  <c:pt idx="2">
                    <c:v>17.1%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250B-4F6F-AC8A-2638A7BDEA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9001846869348371"/>
          <c:y val="0.90580638856313167"/>
          <c:w val="0.60012075738829407"/>
          <c:h val="4.98673703021164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692038495188105E-2"/>
          <c:y val="6.0185185185185182E-2"/>
          <c:w val="0.87753018372703417"/>
          <c:h val="0.792244823563721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Monthly!$B$51</c:f>
              <c:strCache>
                <c:ptCount val="1"/>
                <c:pt idx="0">
                  <c:v>Jobs Added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Monthly!$B$52:$B$109</c:f>
              <c:numCache>
                <c:formatCode>General</c:formatCode>
                <c:ptCount val="58"/>
                <c:pt idx="0">
                  <c:v>824</c:v>
                </c:pt>
                <c:pt idx="1">
                  <c:v>365</c:v>
                </c:pt>
                <c:pt idx="2">
                  <c:v>421</c:v>
                </c:pt>
                <c:pt idx="3">
                  <c:v>796</c:v>
                </c:pt>
                <c:pt idx="4">
                  <c:v>931</c:v>
                </c:pt>
                <c:pt idx="5">
                  <c:v>487</c:v>
                </c:pt>
                <c:pt idx="6">
                  <c:v>466</c:v>
                </c:pt>
                <c:pt idx="7">
                  <c:v>857</c:v>
                </c:pt>
                <c:pt idx="8">
                  <c:v>637</c:v>
                </c:pt>
                <c:pt idx="9">
                  <c:v>575</c:v>
                </c:pt>
                <c:pt idx="10">
                  <c:v>225</c:v>
                </c:pt>
                <c:pt idx="11">
                  <c:v>869</c:v>
                </c:pt>
                <c:pt idx="12">
                  <c:v>471</c:v>
                </c:pt>
                <c:pt idx="13">
                  <c:v>305</c:v>
                </c:pt>
                <c:pt idx="14">
                  <c:v>241</c:v>
                </c:pt>
                <c:pt idx="15">
                  <c:v>461</c:v>
                </c:pt>
                <c:pt idx="16">
                  <c:v>696</c:v>
                </c:pt>
                <c:pt idx="17">
                  <c:v>237</c:v>
                </c:pt>
                <c:pt idx="18">
                  <c:v>227</c:v>
                </c:pt>
                <c:pt idx="19">
                  <c:v>400</c:v>
                </c:pt>
                <c:pt idx="20">
                  <c:v>297</c:v>
                </c:pt>
                <c:pt idx="21">
                  <c:v>126</c:v>
                </c:pt>
                <c:pt idx="22">
                  <c:v>444</c:v>
                </c:pt>
                <c:pt idx="23">
                  <c:v>306</c:v>
                </c:pt>
                <c:pt idx="24">
                  <c:v>85</c:v>
                </c:pt>
                <c:pt idx="25">
                  <c:v>216</c:v>
                </c:pt>
                <c:pt idx="26">
                  <c:v>227</c:v>
                </c:pt>
                <c:pt idx="27">
                  <c:v>257</c:v>
                </c:pt>
                <c:pt idx="28">
                  <c:v>148</c:v>
                </c:pt>
                <c:pt idx="29">
                  <c:v>157</c:v>
                </c:pt>
                <c:pt idx="30">
                  <c:v>158</c:v>
                </c:pt>
                <c:pt idx="31">
                  <c:v>186</c:v>
                </c:pt>
                <c:pt idx="32">
                  <c:v>141</c:v>
                </c:pt>
                <c:pt idx="33">
                  <c:v>269</c:v>
                </c:pt>
                <c:pt idx="34">
                  <c:v>119</c:v>
                </c:pt>
                <c:pt idx="35">
                  <c:v>222</c:v>
                </c:pt>
                <c:pt idx="36">
                  <c:v>246</c:v>
                </c:pt>
                <c:pt idx="37">
                  <c:v>118</c:v>
                </c:pt>
                <c:pt idx="38">
                  <c:v>193</c:v>
                </c:pt>
                <c:pt idx="39">
                  <c:v>87</c:v>
                </c:pt>
                <c:pt idx="40">
                  <c:v>88</c:v>
                </c:pt>
                <c:pt idx="41">
                  <c:v>71</c:v>
                </c:pt>
                <c:pt idx="42">
                  <c:v>240</c:v>
                </c:pt>
                <c:pt idx="43">
                  <c:v>44</c:v>
                </c:pt>
                <c:pt idx="44">
                  <c:v>261</c:v>
                </c:pt>
                <c:pt idx="45">
                  <c:v>323</c:v>
                </c:pt>
                <c:pt idx="46">
                  <c:v>111</c:v>
                </c:pt>
                <c:pt idx="47">
                  <c:v>102</c:v>
                </c:pt>
                <c:pt idx="48">
                  <c:v>120</c:v>
                </c:pt>
                <c:pt idx="49">
                  <c:v>158</c:v>
                </c:pt>
                <c:pt idx="50">
                  <c:v>19</c:v>
                </c:pt>
                <c:pt idx="51">
                  <c:v>-13</c:v>
                </c:pt>
                <c:pt idx="52">
                  <c:v>72</c:v>
                </c:pt>
                <c:pt idx="53">
                  <c:v>-26</c:v>
                </c:pt>
                <c:pt idx="54">
                  <c:v>108</c:v>
                </c:pt>
                <c:pt idx="55">
                  <c:v>-173</c:v>
                </c:pt>
                <c:pt idx="56">
                  <c:v>56</c:v>
                </c:pt>
                <c:pt idx="57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9379920"/>
        <c:axId val="389380416"/>
      </c:barChart>
      <c:lineChart>
        <c:grouping val="standard"/>
        <c:varyColors val="0"/>
        <c:ser>
          <c:idx val="1"/>
          <c:order val="1"/>
          <c:tx>
            <c:strRef>
              <c:f>Monthly!$C$51</c:f>
              <c:strCache>
                <c:ptCount val="1"/>
                <c:pt idx="0">
                  <c:v>3-mo. Average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Monthly!$A$52:$A$109</c:f>
              <c:numCache>
                <c:formatCode>yyyy\-mm\-dd</c:formatCode>
                <c:ptCount val="58"/>
                <c:pt idx="0">
                  <c:v>44256</c:v>
                </c:pt>
                <c:pt idx="1">
                  <c:v>44287</c:v>
                </c:pt>
                <c:pt idx="2">
                  <c:v>44317</c:v>
                </c:pt>
                <c:pt idx="3">
                  <c:v>44348</c:v>
                </c:pt>
                <c:pt idx="4">
                  <c:v>44378</c:v>
                </c:pt>
                <c:pt idx="5">
                  <c:v>44409</c:v>
                </c:pt>
                <c:pt idx="6">
                  <c:v>44440</c:v>
                </c:pt>
                <c:pt idx="7">
                  <c:v>44470</c:v>
                </c:pt>
                <c:pt idx="8">
                  <c:v>44501</c:v>
                </c:pt>
                <c:pt idx="9">
                  <c:v>44531</c:v>
                </c:pt>
                <c:pt idx="10">
                  <c:v>44562</c:v>
                </c:pt>
                <c:pt idx="11">
                  <c:v>44593</c:v>
                </c:pt>
                <c:pt idx="12">
                  <c:v>44621</c:v>
                </c:pt>
                <c:pt idx="13">
                  <c:v>44652</c:v>
                </c:pt>
                <c:pt idx="14">
                  <c:v>44682</c:v>
                </c:pt>
                <c:pt idx="15">
                  <c:v>44713</c:v>
                </c:pt>
                <c:pt idx="16">
                  <c:v>44743</c:v>
                </c:pt>
                <c:pt idx="17">
                  <c:v>44774</c:v>
                </c:pt>
                <c:pt idx="18">
                  <c:v>44805</c:v>
                </c:pt>
                <c:pt idx="19">
                  <c:v>44835</c:v>
                </c:pt>
                <c:pt idx="20">
                  <c:v>44866</c:v>
                </c:pt>
                <c:pt idx="21">
                  <c:v>44896</c:v>
                </c:pt>
                <c:pt idx="22">
                  <c:v>44927</c:v>
                </c:pt>
                <c:pt idx="23">
                  <c:v>44958</c:v>
                </c:pt>
                <c:pt idx="24">
                  <c:v>44986</c:v>
                </c:pt>
                <c:pt idx="25">
                  <c:v>45017</c:v>
                </c:pt>
                <c:pt idx="26">
                  <c:v>45047</c:v>
                </c:pt>
                <c:pt idx="27">
                  <c:v>45078</c:v>
                </c:pt>
                <c:pt idx="28">
                  <c:v>45108</c:v>
                </c:pt>
                <c:pt idx="29">
                  <c:v>45139</c:v>
                </c:pt>
                <c:pt idx="30">
                  <c:v>45170</c:v>
                </c:pt>
                <c:pt idx="31">
                  <c:v>45200</c:v>
                </c:pt>
                <c:pt idx="32">
                  <c:v>45231</c:v>
                </c:pt>
                <c:pt idx="33">
                  <c:v>45261</c:v>
                </c:pt>
                <c:pt idx="34">
                  <c:v>45292</c:v>
                </c:pt>
                <c:pt idx="35">
                  <c:v>45323</c:v>
                </c:pt>
                <c:pt idx="36">
                  <c:v>45352</c:v>
                </c:pt>
                <c:pt idx="37">
                  <c:v>45383</c:v>
                </c:pt>
                <c:pt idx="38">
                  <c:v>45413</c:v>
                </c:pt>
                <c:pt idx="39">
                  <c:v>45444</c:v>
                </c:pt>
                <c:pt idx="40">
                  <c:v>45474</c:v>
                </c:pt>
                <c:pt idx="41">
                  <c:v>45505</c:v>
                </c:pt>
                <c:pt idx="42">
                  <c:v>45536</c:v>
                </c:pt>
                <c:pt idx="43">
                  <c:v>45566</c:v>
                </c:pt>
                <c:pt idx="44">
                  <c:v>45597</c:v>
                </c:pt>
                <c:pt idx="45">
                  <c:v>45627</c:v>
                </c:pt>
                <c:pt idx="46">
                  <c:v>45658</c:v>
                </c:pt>
                <c:pt idx="47">
                  <c:v>45689</c:v>
                </c:pt>
                <c:pt idx="48">
                  <c:v>45717</c:v>
                </c:pt>
                <c:pt idx="49">
                  <c:v>45748</c:v>
                </c:pt>
                <c:pt idx="50">
                  <c:v>45778</c:v>
                </c:pt>
                <c:pt idx="51">
                  <c:v>45809</c:v>
                </c:pt>
                <c:pt idx="52">
                  <c:v>45839</c:v>
                </c:pt>
                <c:pt idx="53">
                  <c:v>45870</c:v>
                </c:pt>
                <c:pt idx="54">
                  <c:v>45901</c:v>
                </c:pt>
                <c:pt idx="55">
                  <c:v>45931</c:v>
                </c:pt>
                <c:pt idx="56">
                  <c:v>45962</c:v>
                </c:pt>
                <c:pt idx="57">
                  <c:v>45992</c:v>
                </c:pt>
              </c:numCache>
            </c:numRef>
          </c:cat>
          <c:val>
            <c:numRef>
              <c:f>Monthly!$C$52:$C$109</c:f>
              <c:numCache>
                <c:formatCode>General</c:formatCode>
                <c:ptCount val="58"/>
                <c:pt idx="0">
                  <c:v>566</c:v>
                </c:pt>
                <c:pt idx="1">
                  <c:v>566</c:v>
                </c:pt>
                <c:pt idx="2">
                  <c:v>536.66666666666663</c:v>
                </c:pt>
                <c:pt idx="3">
                  <c:v>527.33333333333337</c:v>
                </c:pt>
                <c:pt idx="4">
                  <c:v>716</c:v>
                </c:pt>
                <c:pt idx="5">
                  <c:v>738</c:v>
                </c:pt>
                <c:pt idx="6">
                  <c:v>628</c:v>
                </c:pt>
                <c:pt idx="7">
                  <c:v>603.33333333333337</c:v>
                </c:pt>
                <c:pt idx="8">
                  <c:v>653.33333333333337</c:v>
                </c:pt>
                <c:pt idx="9">
                  <c:v>689.66666666666663</c:v>
                </c:pt>
                <c:pt idx="10">
                  <c:v>479</c:v>
                </c:pt>
                <c:pt idx="11">
                  <c:v>556.33333333333337</c:v>
                </c:pt>
                <c:pt idx="12">
                  <c:v>521.66666666666663</c:v>
                </c:pt>
                <c:pt idx="13">
                  <c:v>548.33333333333337</c:v>
                </c:pt>
                <c:pt idx="14">
                  <c:v>339</c:v>
                </c:pt>
                <c:pt idx="15">
                  <c:v>335.66666666666669</c:v>
                </c:pt>
                <c:pt idx="16">
                  <c:v>466</c:v>
                </c:pt>
                <c:pt idx="17">
                  <c:v>464.66666666666669</c:v>
                </c:pt>
                <c:pt idx="18">
                  <c:v>386.66666666666669</c:v>
                </c:pt>
                <c:pt idx="19">
                  <c:v>288</c:v>
                </c:pt>
                <c:pt idx="20">
                  <c:v>308</c:v>
                </c:pt>
                <c:pt idx="21">
                  <c:v>274.33333333333331</c:v>
                </c:pt>
                <c:pt idx="22">
                  <c:v>289</c:v>
                </c:pt>
                <c:pt idx="23">
                  <c:v>292</c:v>
                </c:pt>
                <c:pt idx="24">
                  <c:v>278.33333333333331</c:v>
                </c:pt>
                <c:pt idx="25">
                  <c:v>202.33333333333334</c:v>
                </c:pt>
                <c:pt idx="26">
                  <c:v>176</c:v>
                </c:pt>
                <c:pt idx="27">
                  <c:v>233.33333333333334</c:v>
                </c:pt>
                <c:pt idx="28">
                  <c:v>210.66666666666666</c:v>
                </c:pt>
                <c:pt idx="29">
                  <c:v>187.33333333333334</c:v>
                </c:pt>
                <c:pt idx="30">
                  <c:v>154.33333333333334</c:v>
                </c:pt>
                <c:pt idx="31">
                  <c:v>167</c:v>
                </c:pt>
                <c:pt idx="32">
                  <c:v>161.66666666666666</c:v>
                </c:pt>
                <c:pt idx="33">
                  <c:v>198.66666666666666</c:v>
                </c:pt>
                <c:pt idx="34">
                  <c:v>176.33333333333334</c:v>
                </c:pt>
                <c:pt idx="35">
                  <c:v>203.33333333333334</c:v>
                </c:pt>
                <c:pt idx="36">
                  <c:v>195.66666666666666</c:v>
                </c:pt>
                <c:pt idx="37">
                  <c:v>195.33333333333334</c:v>
                </c:pt>
                <c:pt idx="38">
                  <c:v>185.66666666666666</c:v>
                </c:pt>
                <c:pt idx="39">
                  <c:v>132.66666666666666</c:v>
                </c:pt>
                <c:pt idx="40">
                  <c:v>122.66666666666667</c:v>
                </c:pt>
                <c:pt idx="41">
                  <c:v>82</c:v>
                </c:pt>
                <c:pt idx="42">
                  <c:v>133</c:v>
                </c:pt>
                <c:pt idx="43">
                  <c:v>118.33333333333333</c:v>
                </c:pt>
                <c:pt idx="44">
                  <c:v>181.66666666666666</c:v>
                </c:pt>
                <c:pt idx="45">
                  <c:v>209.33333333333334</c:v>
                </c:pt>
                <c:pt idx="46">
                  <c:v>231.66666666666666</c:v>
                </c:pt>
                <c:pt idx="47">
                  <c:v>178.66666666666666</c:v>
                </c:pt>
                <c:pt idx="48">
                  <c:v>111</c:v>
                </c:pt>
                <c:pt idx="49">
                  <c:v>126.66666666666667</c:v>
                </c:pt>
                <c:pt idx="50">
                  <c:v>99</c:v>
                </c:pt>
                <c:pt idx="51">
                  <c:v>54.666666666666664</c:v>
                </c:pt>
                <c:pt idx="52">
                  <c:v>26</c:v>
                </c:pt>
                <c:pt idx="53">
                  <c:v>11</c:v>
                </c:pt>
                <c:pt idx="54">
                  <c:v>51.333333333333336</c:v>
                </c:pt>
                <c:pt idx="55">
                  <c:v>-30.333333333333332</c:v>
                </c:pt>
                <c:pt idx="56">
                  <c:v>-3</c:v>
                </c:pt>
                <c:pt idx="57">
                  <c:v>-22.333333333333332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D2-4646-A4E6-D9575C6C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79920"/>
        <c:axId val="389380416"/>
      </c:lineChart>
      <c:dateAx>
        <c:axId val="3893799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80416"/>
        <c:crosses val="autoZero"/>
        <c:auto val="1"/>
        <c:lblOffset val="100"/>
        <c:baseTimeUnit val="months"/>
      </c:dateAx>
      <c:valAx>
        <c:axId val="38938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9379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CPIinflation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data_chart1!$E$159:$E$350</c:f>
              <c:numCache>
                <c:formatCode>0.0</c:formatCode>
                <c:ptCount val="192"/>
                <c:pt idx="0">
                  <c:v>2.4499399999999998</c:v>
                </c:pt>
                <c:pt idx="1">
                  <c:v>2.5288566666666665</c:v>
                </c:pt>
                <c:pt idx="2">
                  <c:v>2.3528733333333332</c:v>
                </c:pt>
                <c:pt idx="3">
                  <c:v>2.2147600000000001</c:v>
                </c:pt>
                <c:pt idx="4">
                  <c:v>2.1654966666666664</c:v>
                </c:pt>
                <c:pt idx="5">
                  <c:v>1.7772933333333334</c:v>
                </c:pt>
                <c:pt idx="6">
                  <c:v>1.4886299999999999</c:v>
                </c:pt>
                <c:pt idx="7">
                  <c:v>1.2041733333333333</c:v>
                </c:pt>
                <c:pt idx="8">
                  <c:v>1.2030900000000002</c:v>
                </c:pt>
                <c:pt idx="9">
                  <c:v>1.1450633333333333</c:v>
                </c:pt>
                <c:pt idx="10">
                  <c:v>1.1231833333333332</c:v>
                </c:pt>
                <c:pt idx="11">
                  <c:v>1.2296766666666665</c:v>
                </c:pt>
                <c:pt idx="12">
                  <c:v>1.4077033333333333</c:v>
                </c:pt>
                <c:pt idx="13">
                  <c:v>1.7544899999999999</c:v>
                </c:pt>
                <c:pt idx="14">
                  <c:v>2.1483066666666666</c:v>
                </c:pt>
                <c:pt idx="15">
                  <c:v>2.6071233333333335</c:v>
                </c:pt>
                <c:pt idx="16">
                  <c:v>3.051813333333333</c:v>
                </c:pt>
                <c:pt idx="17">
                  <c:v>3.3461733333333332</c:v>
                </c:pt>
                <c:pt idx="18">
                  <c:v>3.5137233333333335</c:v>
                </c:pt>
                <c:pt idx="19">
                  <c:v>3.6123999999999996</c:v>
                </c:pt>
                <c:pt idx="20">
                  <c:v>3.7158333333333338</c:v>
                </c:pt>
                <c:pt idx="21">
                  <c:v>3.6966300000000003</c:v>
                </c:pt>
                <c:pt idx="22">
                  <c:v>3.59544</c:v>
                </c:pt>
                <c:pt idx="23">
                  <c:v>3.3452566666666663</c:v>
                </c:pt>
                <c:pt idx="24">
                  <c:v>3.1740900000000001</c:v>
                </c:pt>
                <c:pt idx="25">
                  <c:v>2.9896733333333336</c:v>
                </c:pt>
                <c:pt idx="26">
                  <c:v>2.829943333333333</c:v>
                </c:pt>
                <c:pt idx="27">
                  <c:v>2.5847399999999996</c:v>
                </c:pt>
                <c:pt idx="28">
                  <c:v>2.1979933333333332</c:v>
                </c:pt>
                <c:pt idx="29">
                  <c:v>1.8883233333333334</c:v>
                </c:pt>
                <c:pt idx="30">
                  <c:v>1.6031066666666665</c:v>
                </c:pt>
                <c:pt idx="31">
                  <c:v>1.5857700000000001</c:v>
                </c:pt>
                <c:pt idx="32">
                  <c:v>1.6843866666666667</c:v>
                </c:pt>
                <c:pt idx="33">
                  <c:v>1.9304433333333335</c:v>
                </c:pt>
                <c:pt idx="34">
                  <c:v>1.9671399999999999</c:v>
                </c:pt>
                <c:pt idx="35">
                  <c:v>1.9037333333333333</c:v>
                </c:pt>
                <c:pt idx="36">
                  <c:v>1.7465266666666668</c:v>
                </c:pt>
                <c:pt idx="37">
                  <c:v>1.8205666666666664</c:v>
                </c:pt>
                <c:pt idx="38">
                  <c:v>1.7403166666666665</c:v>
                </c:pt>
                <c:pt idx="39">
                  <c:v>1.5585666666666667</c:v>
                </c:pt>
                <c:pt idx="40">
                  <c:v>1.3493166666666667</c:v>
                </c:pt>
                <c:pt idx="41">
                  <c:v>1.4149966666666669</c:v>
                </c:pt>
                <c:pt idx="42">
                  <c:v>1.6638833333333334</c:v>
                </c:pt>
                <c:pt idx="43">
                  <c:v>1.7133566666666666</c:v>
                </c:pt>
                <c:pt idx="44">
                  <c:v>1.5063366666666667</c:v>
                </c:pt>
                <c:pt idx="45">
                  <c:v>1.1701133333333333</c:v>
                </c:pt>
                <c:pt idx="46">
                  <c:v>1.0681333333333332</c:v>
                </c:pt>
                <c:pt idx="47">
                  <c:v>1.2075033333333334</c:v>
                </c:pt>
                <c:pt idx="48">
                  <c:v>1.43449</c:v>
                </c:pt>
                <c:pt idx="49">
                  <c:v>1.3970233333333333</c:v>
                </c:pt>
                <c:pt idx="50">
                  <c:v>1.4303066666666666</c:v>
                </c:pt>
                <c:pt idx="51">
                  <c:v>1.5827633333333333</c:v>
                </c:pt>
                <c:pt idx="52">
                  <c:v>1.9315899999999999</c:v>
                </c:pt>
                <c:pt idx="53">
                  <c:v>2.0803533333333335</c:v>
                </c:pt>
                <c:pt idx="54">
                  <c:v>2.0667233333333335</c:v>
                </c:pt>
                <c:pt idx="55">
                  <c:v>1.9161066666666666</c:v>
                </c:pt>
                <c:pt idx="56">
                  <c:v>1.7911300000000001</c:v>
                </c:pt>
                <c:pt idx="57">
                  <c:v>1.6695633333333333</c:v>
                </c:pt>
                <c:pt idx="58">
                  <c:v>1.50837</c:v>
                </c:pt>
                <c:pt idx="59">
                  <c:v>1.1647266666666665</c:v>
                </c:pt>
                <c:pt idx="60">
                  <c:v>0.55157</c:v>
                </c:pt>
                <c:pt idx="61">
                  <c:v>0.11205333333333335</c:v>
                </c:pt>
                <c:pt idx="62">
                  <c:v>-0.11299666666666668</c:v>
                </c:pt>
                <c:pt idx="63">
                  <c:v>-7.1029999999999996E-2</c:v>
                </c:pt>
                <c:pt idx="64">
                  <c:v>-3.0343333333333333E-2</c:v>
                </c:pt>
                <c:pt idx="65">
                  <c:v>3.685666666666667E-2</c:v>
                </c:pt>
                <c:pt idx="66">
                  <c:v>0.14676333333333333</c:v>
                </c:pt>
                <c:pt idx="67">
                  <c:v>0.21552000000000002</c:v>
                </c:pt>
                <c:pt idx="68">
                  <c:v>0.15861</c:v>
                </c:pt>
                <c:pt idx="69">
                  <c:v>0.12592</c:v>
                </c:pt>
                <c:pt idx="70">
                  <c:v>0.19092666666666669</c:v>
                </c:pt>
                <c:pt idx="71">
                  <c:v>0.40088666666666661</c:v>
                </c:pt>
                <c:pt idx="72">
                  <c:v>0.77084666666666679</c:v>
                </c:pt>
                <c:pt idx="73">
                  <c:v>0.90783333333333338</c:v>
                </c:pt>
                <c:pt idx="74">
                  <c:v>0.99213333333333342</c:v>
                </c:pt>
                <c:pt idx="75">
                  <c:v>0.97050999999999998</c:v>
                </c:pt>
                <c:pt idx="76">
                  <c:v>1.0475766666666668</c:v>
                </c:pt>
                <c:pt idx="77">
                  <c:v>1.1101333333333334</c:v>
                </c:pt>
                <c:pt idx="78">
                  <c:v>1.00871</c:v>
                </c:pt>
                <c:pt idx="79">
                  <c:v>1.00099</c:v>
                </c:pt>
                <c:pt idx="80">
                  <c:v>1.15744</c:v>
                </c:pt>
                <c:pt idx="81">
                  <c:v>1.4299600000000001</c:v>
                </c:pt>
                <c:pt idx="82">
                  <c:v>1.6396300000000001</c:v>
                </c:pt>
                <c:pt idx="83">
                  <c:v>1.8070166666666669</c:v>
                </c:pt>
                <c:pt idx="84">
                  <c:v>2.0818400000000001</c:v>
                </c:pt>
                <c:pt idx="85">
                  <c:v>2.4571833333333335</c:v>
                </c:pt>
                <c:pt idx="86">
                  <c:v>2.5873166666666667</c:v>
                </c:pt>
                <c:pt idx="87">
                  <c:v>2.4759266666666666</c:v>
                </c:pt>
                <c:pt idx="88">
                  <c:v>2.1579199999999998</c:v>
                </c:pt>
                <c:pt idx="89">
                  <c:v>1.8910433333333334</c:v>
                </c:pt>
                <c:pt idx="90">
                  <c:v>1.7406733333333335</c:v>
                </c:pt>
                <c:pt idx="91">
                  <c:v>1.7645999999999999</c:v>
                </c:pt>
                <c:pt idx="92">
                  <c:v>1.9446000000000001</c:v>
                </c:pt>
                <c:pt idx="93">
                  <c:v>2.0431500000000002</c:v>
                </c:pt>
                <c:pt idx="94">
                  <c:v>2.1246066666666668</c:v>
                </c:pt>
                <c:pt idx="95">
                  <c:v>2.1077266666666667</c:v>
                </c:pt>
                <c:pt idx="96">
                  <c:v>2.1512466666666668</c:v>
                </c:pt>
                <c:pt idx="97">
                  <c:v>2.1815733333333331</c:v>
                </c:pt>
                <c:pt idx="98">
                  <c:v>2.24858</c:v>
                </c:pt>
                <c:pt idx="99">
                  <c:v>2.35514</c:v>
                </c:pt>
                <c:pt idx="100">
                  <c:v>2.5279566666666664</c:v>
                </c:pt>
                <c:pt idx="101">
                  <c:v>2.6868233333333329</c:v>
                </c:pt>
                <c:pt idx="102">
                  <c:v>2.81453</c:v>
                </c:pt>
                <c:pt idx="103">
                  <c:v>2.7681966666666669</c:v>
                </c:pt>
                <c:pt idx="104">
                  <c:v>2.6097000000000001</c:v>
                </c:pt>
                <c:pt idx="105">
                  <c:v>2.4890033333333332</c:v>
                </c:pt>
                <c:pt idx="106">
                  <c:v>2.3238066666666666</c:v>
                </c:pt>
                <c:pt idx="107">
                  <c:v>2.2139133333333336</c:v>
                </c:pt>
                <c:pt idx="108">
                  <c:v>1.8791000000000002</c:v>
                </c:pt>
                <c:pt idx="109">
                  <c:v>1.6696099999999998</c:v>
                </c:pt>
                <c:pt idx="110">
                  <c:v>1.62988</c:v>
                </c:pt>
                <c:pt idx="111">
                  <c:v>1.8008766666666667</c:v>
                </c:pt>
                <c:pt idx="112">
                  <c:v>1.8932266666666664</c:v>
                </c:pt>
                <c:pt idx="113">
                  <c:v>1.82256</c:v>
                </c:pt>
                <c:pt idx="114">
                  <c:v>1.7644766666666667</c:v>
                </c:pt>
                <c:pt idx="115">
                  <c:v>1.7450533333333331</c:v>
                </c:pt>
                <c:pt idx="116">
                  <c:v>1.74949</c:v>
                </c:pt>
                <c:pt idx="117">
                  <c:v>1.7187033333333332</c:v>
                </c:pt>
                <c:pt idx="118">
                  <c:v>1.8369200000000001</c:v>
                </c:pt>
                <c:pt idx="119">
                  <c:v>2.0485966666666666</c:v>
                </c:pt>
                <c:pt idx="120">
                  <c:v>2.3371966666666668</c:v>
                </c:pt>
                <c:pt idx="121">
                  <c:v>2.4202066666666666</c:v>
                </c:pt>
                <c:pt idx="122">
                  <c:v>2.1450433333333332</c:v>
                </c:pt>
                <c:pt idx="123">
                  <c:v>1.3828033333333334</c:v>
                </c:pt>
                <c:pt idx="124">
                  <c:v>0.66842999999999997</c:v>
                </c:pt>
                <c:pt idx="125">
                  <c:v>0.40930333333333335</c:v>
                </c:pt>
                <c:pt idx="126">
                  <c:v>0.63723999999999992</c:v>
                </c:pt>
                <c:pt idx="127">
                  <c:v>0.99819666666666651</c:v>
                </c:pt>
                <c:pt idx="128">
                  <c:v>1.2229833333333333</c:v>
                </c:pt>
                <c:pt idx="129">
                  <c:v>1.3008266666666666</c:v>
                </c:pt>
                <c:pt idx="130">
                  <c:v>1.26572</c:v>
                </c:pt>
                <c:pt idx="131">
                  <c:v>1.2421866666666668</c:v>
                </c:pt>
                <c:pt idx="132">
                  <c:v>1.28383</c:v>
                </c:pt>
                <c:pt idx="133">
                  <c:v>1.4477466666666665</c:v>
                </c:pt>
                <c:pt idx="134">
                  <c:v>1.8821566666666669</c:v>
                </c:pt>
                <c:pt idx="135">
                  <c:v>2.8095066666666662</c:v>
                </c:pt>
                <c:pt idx="136">
                  <c:v>3.8958300000000001</c:v>
                </c:pt>
                <c:pt idx="137">
                  <c:v>4.7937533333333331</c:v>
                </c:pt>
                <c:pt idx="138">
                  <c:v>5.1710199999999995</c:v>
                </c:pt>
                <c:pt idx="139">
                  <c:v>5.2559700000000005</c:v>
                </c:pt>
                <c:pt idx="140">
                  <c:v>5.2713366666666666</c:v>
                </c:pt>
                <c:pt idx="141">
                  <c:v>5.5904766666666674</c:v>
                </c:pt>
                <c:pt idx="142">
                  <c:v>6.151889999999999</c:v>
                </c:pt>
                <c:pt idx="143">
                  <c:v>6.7505366666666662</c:v>
                </c:pt>
                <c:pt idx="144">
                  <c:v>7.2010333333333341</c:v>
                </c:pt>
                <c:pt idx="145">
                  <c:v>7.5622533333333335</c:v>
                </c:pt>
                <c:pt idx="146">
                  <c:v>8.0226933333333346</c:v>
                </c:pt>
                <c:pt idx="147">
                  <c:v>8.2417200000000008</c:v>
                </c:pt>
                <c:pt idx="148">
                  <c:v>8.4353299999999987</c:v>
                </c:pt>
                <c:pt idx="149">
                  <c:v>8.5881699999999999</c:v>
                </c:pt>
                <c:pt idx="150">
                  <c:v>8.6590433333333348</c:v>
                </c:pt>
                <c:pt idx="151">
                  <c:v>8.5544466666666654</c:v>
                </c:pt>
                <c:pt idx="152">
                  <c:v>8.28993</c:v>
                </c:pt>
                <c:pt idx="153">
                  <c:v>8.0597566666666669</c:v>
                </c:pt>
                <c:pt idx="154">
                  <c:v>7.6981299999999999</c:v>
                </c:pt>
                <c:pt idx="155">
                  <c:v>7.0998233333333332</c:v>
                </c:pt>
                <c:pt idx="156">
                  <c:v>6.6275033333333333</c:v>
                </c:pt>
                <c:pt idx="157">
                  <c:v>6.2362600000000006</c:v>
                </c:pt>
                <c:pt idx="158">
                  <c:v>5.743100000000001</c:v>
                </c:pt>
                <c:pt idx="159">
                  <c:v>5.2786499999999998</c:v>
                </c:pt>
                <c:pt idx="160">
                  <c:v>4.6678699999999997</c:v>
                </c:pt>
                <c:pt idx="161">
                  <c:v>4.0438366666666665</c:v>
                </c:pt>
                <c:pt idx="162">
                  <c:v>3.4882966666666668</c:v>
                </c:pt>
                <c:pt idx="163">
                  <c:v>3.3527400000000003</c:v>
                </c:pt>
                <c:pt idx="164">
                  <c:v>3.5646833333333334</c:v>
                </c:pt>
                <c:pt idx="165">
                  <c:v>3.5534199999999996</c:v>
                </c:pt>
                <c:pt idx="166">
                  <c:v>3.3604933333333338</c:v>
                </c:pt>
                <c:pt idx="167">
                  <c:v>3.2362000000000002</c:v>
                </c:pt>
                <c:pt idx="168">
                  <c:v>3.19</c:v>
                </c:pt>
                <c:pt idx="169">
                  <c:v>3.1988533333333335</c:v>
                </c:pt>
                <c:pt idx="170">
                  <c:v>3.2477866666666664</c:v>
                </c:pt>
                <c:pt idx="171">
                  <c:v>3.3298233333333336</c:v>
                </c:pt>
                <c:pt idx="172">
                  <c:v>3.3539733333333337</c:v>
                </c:pt>
                <c:pt idx="173">
                  <c:v>3.1876699999999993</c:v>
                </c:pt>
                <c:pt idx="174">
                  <c:v>3.04914</c:v>
                </c:pt>
                <c:pt idx="175">
                  <c:v>2.83982</c:v>
                </c:pt>
                <c:pt idx="176">
                  <c:v>2.6606366666666665</c:v>
                </c:pt>
                <c:pt idx="177">
                  <c:v>2.5382833333333337</c:v>
                </c:pt>
                <c:pt idx="178">
                  <c:v>2.5727033333333336</c:v>
                </c:pt>
                <c:pt idx="179">
                  <c:v>2.7193133333333335</c:v>
                </c:pt>
                <c:pt idx="180">
                  <c:v>2.8619833333333333</c:v>
                </c:pt>
                <c:pt idx="181">
                  <c:v>2.8953500000000001</c:v>
                </c:pt>
                <c:pt idx="182">
                  <c:v>2.7397566666666666</c:v>
                </c:pt>
                <c:pt idx="183">
                  <c:v>2.5178700000000003</c:v>
                </c:pt>
                <c:pt idx="184">
                  <c:v>2.3717566666666667</c:v>
                </c:pt>
                <c:pt idx="185">
                  <c:v>2.4607866666666669</c:v>
                </c:pt>
                <c:pt idx="186">
                  <c:v>2.5934699999999999</c:v>
                </c:pt>
                <c:pt idx="187">
                  <c:v>2.7812333333333332</c:v>
                </c:pt>
                <c:pt idx="188">
                  <c:v>2.8979066666666671</c:v>
                </c:pt>
                <c:pt idx="189">
                  <c:v>2.943085</c:v>
                </c:pt>
                <c:pt idx="190">
                  <c:v>2.8673349999999993</c:v>
                </c:pt>
                <c:pt idx="191">
                  <c:v>2.7442049999999996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88-4DBF-8585-E5BEDD2F9154}"/>
            </c:ext>
          </c:extLst>
        </c:ser>
        <c:ser>
          <c:idx val="1"/>
          <c:order val="1"/>
          <c:tx>
            <c:v>Nominal Wage Growth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data_chart1!$A$159:$A$350</c:f>
              <c:numCache>
                <c:formatCode>m/d/yyyy</c:formatCode>
                <c:ptCount val="192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  <c:pt idx="94">
                  <c:v>43040</c:v>
                </c:pt>
                <c:pt idx="95">
                  <c:v>43070</c:v>
                </c:pt>
                <c:pt idx="96">
                  <c:v>43101</c:v>
                </c:pt>
                <c:pt idx="97">
                  <c:v>43132</c:v>
                </c:pt>
                <c:pt idx="98">
                  <c:v>43160</c:v>
                </c:pt>
                <c:pt idx="99">
                  <c:v>43191</c:v>
                </c:pt>
                <c:pt idx="100">
                  <c:v>43221</c:v>
                </c:pt>
                <c:pt idx="101">
                  <c:v>43252</c:v>
                </c:pt>
                <c:pt idx="102">
                  <c:v>43282</c:v>
                </c:pt>
                <c:pt idx="103">
                  <c:v>43313</c:v>
                </c:pt>
                <c:pt idx="104">
                  <c:v>43344</c:v>
                </c:pt>
                <c:pt idx="105">
                  <c:v>43374</c:v>
                </c:pt>
                <c:pt idx="106">
                  <c:v>43405</c:v>
                </c:pt>
                <c:pt idx="107">
                  <c:v>43435</c:v>
                </c:pt>
                <c:pt idx="108">
                  <c:v>43466</c:v>
                </c:pt>
                <c:pt idx="109">
                  <c:v>43497</c:v>
                </c:pt>
                <c:pt idx="110">
                  <c:v>43525</c:v>
                </c:pt>
                <c:pt idx="111">
                  <c:v>43556</c:v>
                </c:pt>
                <c:pt idx="112">
                  <c:v>43586</c:v>
                </c:pt>
                <c:pt idx="113">
                  <c:v>43617</c:v>
                </c:pt>
                <c:pt idx="114">
                  <c:v>43647</c:v>
                </c:pt>
                <c:pt idx="115">
                  <c:v>43678</c:v>
                </c:pt>
                <c:pt idx="116">
                  <c:v>43709</c:v>
                </c:pt>
                <c:pt idx="117">
                  <c:v>43739</c:v>
                </c:pt>
                <c:pt idx="118">
                  <c:v>43770</c:v>
                </c:pt>
                <c:pt idx="119">
                  <c:v>43800</c:v>
                </c:pt>
                <c:pt idx="120">
                  <c:v>43831</c:v>
                </c:pt>
                <c:pt idx="121">
                  <c:v>43862</c:v>
                </c:pt>
                <c:pt idx="122">
                  <c:v>43891</c:v>
                </c:pt>
                <c:pt idx="123">
                  <c:v>43922</c:v>
                </c:pt>
                <c:pt idx="124">
                  <c:v>43952</c:v>
                </c:pt>
                <c:pt idx="125">
                  <c:v>43983</c:v>
                </c:pt>
                <c:pt idx="126">
                  <c:v>44013</c:v>
                </c:pt>
                <c:pt idx="127">
                  <c:v>44044</c:v>
                </c:pt>
                <c:pt idx="128">
                  <c:v>44075</c:v>
                </c:pt>
                <c:pt idx="129">
                  <c:v>44105</c:v>
                </c:pt>
                <c:pt idx="130">
                  <c:v>44136</c:v>
                </c:pt>
                <c:pt idx="131">
                  <c:v>44166</c:v>
                </c:pt>
                <c:pt idx="132">
                  <c:v>44197</c:v>
                </c:pt>
                <c:pt idx="133">
                  <c:v>44228</c:v>
                </c:pt>
                <c:pt idx="134">
                  <c:v>44256</c:v>
                </c:pt>
                <c:pt idx="135">
                  <c:v>44287</c:v>
                </c:pt>
                <c:pt idx="136">
                  <c:v>44317</c:v>
                </c:pt>
                <c:pt idx="137">
                  <c:v>44348</c:v>
                </c:pt>
                <c:pt idx="138">
                  <c:v>44378</c:v>
                </c:pt>
                <c:pt idx="139">
                  <c:v>44409</c:v>
                </c:pt>
                <c:pt idx="140">
                  <c:v>44440</c:v>
                </c:pt>
                <c:pt idx="141">
                  <c:v>44470</c:v>
                </c:pt>
                <c:pt idx="142">
                  <c:v>44501</c:v>
                </c:pt>
                <c:pt idx="143">
                  <c:v>44531</c:v>
                </c:pt>
                <c:pt idx="144">
                  <c:v>44562</c:v>
                </c:pt>
                <c:pt idx="145">
                  <c:v>44593</c:v>
                </c:pt>
                <c:pt idx="146">
                  <c:v>44621</c:v>
                </c:pt>
                <c:pt idx="147">
                  <c:v>44652</c:v>
                </c:pt>
                <c:pt idx="148">
                  <c:v>44682</c:v>
                </c:pt>
                <c:pt idx="149">
                  <c:v>44713</c:v>
                </c:pt>
                <c:pt idx="150">
                  <c:v>44743</c:v>
                </c:pt>
                <c:pt idx="151">
                  <c:v>44774</c:v>
                </c:pt>
                <c:pt idx="152">
                  <c:v>44805</c:v>
                </c:pt>
                <c:pt idx="153">
                  <c:v>44835</c:v>
                </c:pt>
                <c:pt idx="154">
                  <c:v>44866</c:v>
                </c:pt>
                <c:pt idx="155">
                  <c:v>44896</c:v>
                </c:pt>
                <c:pt idx="156">
                  <c:v>44927</c:v>
                </c:pt>
                <c:pt idx="157">
                  <c:v>44958</c:v>
                </c:pt>
                <c:pt idx="158">
                  <c:v>44986</c:v>
                </c:pt>
                <c:pt idx="159">
                  <c:v>45017</c:v>
                </c:pt>
                <c:pt idx="160">
                  <c:v>45047</c:v>
                </c:pt>
                <c:pt idx="161">
                  <c:v>45078</c:v>
                </c:pt>
                <c:pt idx="162">
                  <c:v>45108</c:v>
                </c:pt>
                <c:pt idx="163">
                  <c:v>45139</c:v>
                </c:pt>
                <c:pt idx="164">
                  <c:v>45170</c:v>
                </c:pt>
                <c:pt idx="165">
                  <c:v>45200</c:v>
                </c:pt>
                <c:pt idx="166">
                  <c:v>45231</c:v>
                </c:pt>
                <c:pt idx="167">
                  <c:v>45261</c:v>
                </c:pt>
                <c:pt idx="168">
                  <c:v>45292</c:v>
                </c:pt>
                <c:pt idx="169">
                  <c:v>45323</c:v>
                </c:pt>
                <c:pt idx="170">
                  <c:v>45352</c:v>
                </c:pt>
                <c:pt idx="171">
                  <c:v>45383</c:v>
                </c:pt>
                <c:pt idx="172">
                  <c:v>45413</c:v>
                </c:pt>
                <c:pt idx="173">
                  <c:v>45444</c:v>
                </c:pt>
                <c:pt idx="174">
                  <c:v>45474</c:v>
                </c:pt>
                <c:pt idx="175">
                  <c:v>45505</c:v>
                </c:pt>
                <c:pt idx="176">
                  <c:v>45536</c:v>
                </c:pt>
                <c:pt idx="177">
                  <c:v>45566</c:v>
                </c:pt>
                <c:pt idx="178">
                  <c:v>45597</c:v>
                </c:pt>
                <c:pt idx="179">
                  <c:v>45627</c:v>
                </c:pt>
                <c:pt idx="180">
                  <c:v>45658</c:v>
                </c:pt>
                <c:pt idx="181">
                  <c:v>45689</c:v>
                </c:pt>
                <c:pt idx="182">
                  <c:v>45717</c:v>
                </c:pt>
                <c:pt idx="183">
                  <c:v>45748</c:v>
                </c:pt>
                <c:pt idx="184">
                  <c:v>45778</c:v>
                </c:pt>
                <c:pt idx="185">
                  <c:v>45809</c:v>
                </c:pt>
                <c:pt idx="186">
                  <c:v>45839</c:v>
                </c:pt>
                <c:pt idx="187">
                  <c:v>45870</c:v>
                </c:pt>
                <c:pt idx="188">
                  <c:v>45901</c:v>
                </c:pt>
                <c:pt idx="189">
                  <c:v>45931</c:v>
                </c:pt>
                <c:pt idx="190">
                  <c:v>45962</c:v>
                </c:pt>
                <c:pt idx="191">
                  <c:v>45992</c:v>
                </c:pt>
              </c:numCache>
            </c:numRef>
          </c:cat>
          <c:val>
            <c:numRef>
              <c:f>data_chart1!$C$159:$C$350</c:f>
              <c:numCache>
                <c:formatCode>0.0</c:formatCode>
                <c:ptCount val="192"/>
                <c:pt idx="0">
                  <c:v>1.6</c:v>
                </c:pt>
                <c:pt idx="1">
                  <c:v>1.7</c:v>
                </c:pt>
                <c:pt idx="2">
                  <c:v>1.9</c:v>
                </c:pt>
                <c:pt idx="3">
                  <c:v>1.9</c:v>
                </c:pt>
                <c:pt idx="4">
                  <c:v>1.6</c:v>
                </c:pt>
                <c:pt idx="5">
                  <c:v>1.7</c:v>
                </c:pt>
                <c:pt idx="6">
                  <c:v>1.8</c:v>
                </c:pt>
                <c:pt idx="7">
                  <c:v>2</c:v>
                </c:pt>
                <c:pt idx="8">
                  <c:v>1.9</c:v>
                </c:pt>
                <c:pt idx="9">
                  <c:v>1.7</c:v>
                </c:pt>
                <c:pt idx="10">
                  <c:v>1.7</c:v>
                </c:pt>
                <c:pt idx="11">
                  <c:v>1.7</c:v>
                </c:pt>
                <c:pt idx="12">
                  <c:v>1.9</c:v>
                </c:pt>
                <c:pt idx="13">
                  <c:v>1.9</c:v>
                </c:pt>
                <c:pt idx="14">
                  <c:v>1.9</c:v>
                </c:pt>
                <c:pt idx="15">
                  <c:v>1.9</c:v>
                </c:pt>
                <c:pt idx="16">
                  <c:v>2</c:v>
                </c:pt>
                <c:pt idx="17">
                  <c:v>2</c:v>
                </c:pt>
                <c:pt idx="18">
                  <c:v>2.1</c:v>
                </c:pt>
                <c:pt idx="19">
                  <c:v>2.2000000000000002</c:v>
                </c:pt>
                <c:pt idx="20">
                  <c:v>2.1</c:v>
                </c:pt>
                <c:pt idx="21">
                  <c:v>2.2000000000000002</c:v>
                </c:pt>
                <c:pt idx="22">
                  <c:v>2</c:v>
                </c:pt>
                <c:pt idx="23">
                  <c:v>2</c:v>
                </c:pt>
                <c:pt idx="24">
                  <c:v>1.9</c:v>
                </c:pt>
                <c:pt idx="25">
                  <c:v>1.9</c:v>
                </c:pt>
                <c:pt idx="26">
                  <c:v>2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2.2999999999999998</c:v>
                </c:pt>
                <c:pt idx="30">
                  <c:v>2.1</c:v>
                </c:pt>
                <c:pt idx="31">
                  <c:v>2.1</c:v>
                </c:pt>
                <c:pt idx="32">
                  <c:v>2.1</c:v>
                </c:pt>
                <c:pt idx="33">
                  <c:v>2.1</c:v>
                </c:pt>
                <c:pt idx="34">
                  <c:v>2.2999999999999998</c:v>
                </c:pt>
                <c:pt idx="35">
                  <c:v>2.2999999999999998</c:v>
                </c:pt>
                <c:pt idx="36">
                  <c:v>2.2999999999999998</c:v>
                </c:pt>
                <c:pt idx="37">
                  <c:v>2.2999999999999998</c:v>
                </c:pt>
                <c:pt idx="38">
                  <c:v>2.2000000000000002</c:v>
                </c:pt>
                <c:pt idx="39">
                  <c:v>2.2000000000000002</c:v>
                </c:pt>
                <c:pt idx="40">
                  <c:v>2.2000000000000002</c:v>
                </c:pt>
                <c:pt idx="41">
                  <c:v>2.1</c:v>
                </c:pt>
                <c:pt idx="42">
                  <c:v>2.2999999999999998</c:v>
                </c:pt>
                <c:pt idx="43">
                  <c:v>2.2999999999999998</c:v>
                </c:pt>
                <c:pt idx="44">
                  <c:v>2.4</c:v>
                </c:pt>
                <c:pt idx="45">
                  <c:v>2.2000000000000002</c:v>
                </c:pt>
                <c:pt idx="46">
                  <c:v>2</c:v>
                </c:pt>
                <c:pt idx="47">
                  <c:v>2.2000000000000002</c:v>
                </c:pt>
                <c:pt idx="48">
                  <c:v>2.2999999999999998</c:v>
                </c:pt>
                <c:pt idx="49">
                  <c:v>2.5</c:v>
                </c:pt>
                <c:pt idx="50">
                  <c:v>2.4</c:v>
                </c:pt>
                <c:pt idx="51">
                  <c:v>2.2999999999999998</c:v>
                </c:pt>
                <c:pt idx="52">
                  <c:v>2.2999999999999998</c:v>
                </c:pt>
                <c:pt idx="53">
                  <c:v>2.2999999999999998</c:v>
                </c:pt>
                <c:pt idx="54">
                  <c:v>2.4</c:v>
                </c:pt>
                <c:pt idx="55">
                  <c:v>2.4</c:v>
                </c:pt>
                <c:pt idx="56">
                  <c:v>2.6</c:v>
                </c:pt>
                <c:pt idx="57">
                  <c:v>2.8</c:v>
                </c:pt>
                <c:pt idx="58">
                  <c:v>2.9</c:v>
                </c:pt>
                <c:pt idx="59">
                  <c:v>2.9</c:v>
                </c:pt>
                <c:pt idx="60">
                  <c:v>3</c:v>
                </c:pt>
                <c:pt idx="61">
                  <c:v>3</c:v>
                </c:pt>
                <c:pt idx="62">
                  <c:v>3.2</c:v>
                </c:pt>
                <c:pt idx="63">
                  <c:v>3.3</c:v>
                </c:pt>
                <c:pt idx="64">
                  <c:v>3.3</c:v>
                </c:pt>
                <c:pt idx="65">
                  <c:v>3.2</c:v>
                </c:pt>
                <c:pt idx="66">
                  <c:v>3.1</c:v>
                </c:pt>
                <c:pt idx="67">
                  <c:v>3.1</c:v>
                </c:pt>
                <c:pt idx="68">
                  <c:v>3</c:v>
                </c:pt>
                <c:pt idx="69">
                  <c:v>2.9</c:v>
                </c:pt>
                <c:pt idx="70">
                  <c:v>3.1</c:v>
                </c:pt>
                <c:pt idx="71">
                  <c:v>3.1</c:v>
                </c:pt>
                <c:pt idx="72">
                  <c:v>3.1</c:v>
                </c:pt>
                <c:pt idx="73">
                  <c:v>3.2</c:v>
                </c:pt>
                <c:pt idx="74">
                  <c:v>3.2</c:v>
                </c:pt>
                <c:pt idx="75">
                  <c:v>3.4</c:v>
                </c:pt>
                <c:pt idx="76">
                  <c:v>3.5</c:v>
                </c:pt>
                <c:pt idx="77">
                  <c:v>3.6</c:v>
                </c:pt>
                <c:pt idx="78">
                  <c:v>3.4</c:v>
                </c:pt>
                <c:pt idx="79">
                  <c:v>3.3</c:v>
                </c:pt>
                <c:pt idx="80">
                  <c:v>3.6</c:v>
                </c:pt>
                <c:pt idx="81">
                  <c:v>3.9</c:v>
                </c:pt>
                <c:pt idx="82">
                  <c:v>3.9</c:v>
                </c:pt>
                <c:pt idx="83">
                  <c:v>3.5</c:v>
                </c:pt>
                <c:pt idx="84">
                  <c:v>3.2</c:v>
                </c:pt>
                <c:pt idx="85">
                  <c:v>3.2</c:v>
                </c:pt>
                <c:pt idx="86">
                  <c:v>3.4</c:v>
                </c:pt>
                <c:pt idx="87">
                  <c:v>3.5</c:v>
                </c:pt>
                <c:pt idx="88">
                  <c:v>3.4</c:v>
                </c:pt>
                <c:pt idx="89">
                  <c:v>3.2</c:v>
                </c:pt>
                <c:pt idx="90">
                  <c:v>3.3</c:v>
                </c:pt>
                <c:pt idx="91">
                  <c:v>3.4</c:v>
                </c:pt>
                <c:pt idx="92">
                  <c:v>3.6</c:v>
                </c:pt>
                <c:pt idx="93">
                  <c:v>3.4</c:v>
                </c:pt>
                <c:pt idx="94">
                  <c:v>3.2</c:v>
                </c:pt>
                <c:pt idx="95">
                  <c:v>2.9</c:v>
                </c:pt>
                <c:pt idx="96">
                  <c:v>3</c:v>
                </c:pt>
                <c:pt idx="97">
                  <c:v>2.9</c:v>
                </c:pt>
                <c:pt idx="98">
                  <c:v>3.3</c:v>
                </c:pt>
                <c:pt idx="99">
                  <c:v>3.3</c:v>
                </c:pt>
                <c:pt idx="100">
                  <c:v>3.2</c:v>
                </c:pt>
                <c:pt idx="101">
                  <c:v>3.2</c:v>
                </c:pt>
                <c:pt idx="102">
                  <c:v>3.3</c:v>
                </c:pt>
                <c:pt idx="103">
                  <c:v>3.5</c:v>
                </c:pt>
                <c:pt idx="104">
                  <c:v>3.5</c:v>
                </c:pt>
                <c:pt idx="105">
                  <c:v>3.7</c:v>
                </c:pt>
                <c:pt idx="106">
                  <c:v>3.9</c:v>
                </c:pt>
                <c:pt idx="107">
                  <c:v>3.8</c:v>
                </c:pt>
                <c:pt idx="108">
                  <c:v>3.8</c:v>
                </c:pt>
                <c:pt idx="109">
                  <c:v>3.4</c:v>
                </c:pt>
                <c:pt idx="110">
                  <c:v>3.5</c:v>
                </c:pt>
                <c:pt idx="111">
                  <c:v>3.6</c:v>
                </c:pt>
                <c:pt idx="112">
                  <c:v>3.7</c:v>
                </c:pt>
                <c:pt idx="113">
                  <c:v>3.9</c:v>
                </c:pt>
                <c:pt idx="114">
                  <c:v>3.9</c:v>
                </c:pt>
                <c:pt idx="115">
                  <c:v>3.7</c:v>
                </c:pt>
                <c:pt idx="116">
                  <c:v>3.6</c:v>
                </c:pt>
                <c:pt idx="117">
                  <c:v>3.5</c:v>
                </c:pt>
                <c:pt idx="118">
                  <c:v>3.7</c:v>
                </c:pt>
                <c:pt idx="119">
                  <c:v>3.7</c:v>
                </c:pt>
                <c:pt idx="120">
                  <c:v>3.8</c:v>
                </c:pt>
                <c:pt idx="121">
                  <c:v>3.7</c:v>
                </c:pt>
                <c:pt idx="122">
                  <c:v>3.5</c:v>
                </c:pt>
                <c:pt idx="123">
                  <c:v>3.3</c:v>
                </c:pt>
                <c:pt idx="124">
                  <c:v>3.5</c:v>
                </c:pt>
                <c:pt idx="125">
                  <c:v>3.8</c:v>
                </c:pt>
                <c:pt idx="126">
                  <c:v>3.9</c:v>
                </c:pt>
                <c:pt idx="127">
                  <c:v>3.5</c:v>
                </c:pt>
                <c:pt idx="128">
                  <c:v>3.5</c:v>
                </c:pt>
                <c:pt idx="129">
                  <c:v>3.5</c:v>
                </c:pt>
                <c:pt idx="130">
                  <c:v>3.7</c:v>
                </c:pt>
                <c:pt idx="131">
                  <c:v>3.4</c:v>
                </c:pt>
                <c:pt idx="132">
                  <c:v>3.4</c:v>
                </c:pt>
                <c:pt idx="133">
                  <c:v>3.4</c:v>
                </c:pt>
                <c:pt idx="134">
                  <c:v>3.4</c:v>
                </c:pt>
                <c:pt idx="135">
                  <c:v>3.2</c:v>
                </c:pt>
                <c:pt idx="136">
                  <c:v>3</c:v>
                </c:pt>
                <c:pt idx="137">
                  <c:v>3.2</c:v>
                </c:pt>
                <c:pt idx="138">
                  <c:v>3.7</c:v>
                </c:pt>
                <c:pt idx="139">
                  <c:v>3.9</c:v>
                </c:pt>
                <c:pt idx="140">
                  <c:v>4.2</c:v>
                </c:pt>
                <c:pt idx="141">
                  <c:v>4.0999999999999996</c:v>
                </c:pt>
                <c:pt idx="142">
                  <c:v>4.3</c:v>
                </c:pt>
                <c:pt idx="143">
                  <c:v>4.5</c:v>
                </c:pt>
                <c:pt idx="144">
                  <c:v>5.0999999999999996</c:v>
                </c:pt>
                <c:pt idx="145">
                  <c:v>5.8</c:v>
                </c:pt>
                <c:pt idx="146">
                  <c:v>6</c:v>
                </c:pt>
                <c:pt idx="147">
                  <c:v>6</c:v>
                </c:pt>
                <c:pt idx="148">
                  <c:v>6.1</c:v>
                </c:pt>
                <c:pt idx="149">
                  <c:v>6.7</c:v>
                </c:pt>
                <c:pt idx="150">
                  <c:v>6.7</c:v>
                </c:pt>
                <c:pt idx="151">
                  <c:v>6.7</c:v>
                </c:pt>
                <c:pt idx="152">
                  <c:v>6.3</c:v>
                </c:pt>
                <c:pt idx="153">
                  <c:v>6.4</c:v>
                </c:pt>
                <c:pt idx="154">
                  <c:v>6.4</c:v>
                </c:pt>
                <c:pt idx="155">
                  <c:v>6.1</c:v>
                </c:pt>
                <c:pt idx="156">
                  <c:v>6.1</c:v>
                </c:pt>
                <c:pt idx="157">
                  <c:v>6.1</c:v>
                </c:pt>
                <c:pt idx="158">
                  <c:v>6.4</c:v>
                </c:pt>
                <c:pt idx="159">
                  <c:v>6.1</c:v>
                </c:pt>
                <c:pt idx="160">
                  <c:v>6</c:v>
                </c:pt>
                <c:pt idx="161">
                  <c:v>5.6</c:v>
                </c:pt>
                <c:pt idx="162">
                  <c:v>5.7</c:v>
                </c:pt>
                <c:pt idx="163">
                  <c:v>5.3</c:v>
                </c:pt>
                <c:pt idx="164">
                  <c:v>5.2</c:v>
                </c:pt>
                <c:pt idx="165">
                  <c:v>5.2</c:v>
                </c:pt>
                <c:pt idx="166">
                  <c:v>5.2</c:v>
                </c:pt>
                <c:pt idx="167">
                  <c:v>5.2</c:v>
                </c:pt>
                <c:pt idx="168">
                  <c:v>5</c:v>
                </c:pt>
                <c:pt idx="169">
                  <c:v>5</c:v>
                </c:pt>
                <c:pt idx="170">
                  <c:v>4.7</c:v>
                </c:pt>
                <c:pt idx="171">
                  <c:v>5.3</c:v>
                </c:pt>
                <c:pt idx="172">
                  <c:v>5.3</c:v>
                </c:pt>
                <c:pt idx="173">
                  <c:v>5.3</c:v>
                </c:pt>
                <c:pt idx="174">
                  <c:v>4.7</c:v>
                </c:pt>
                <c:pt idx="175">
                  <c:v>4.5999999999999996</c:v>
                </c:pt>
                <c:pt idx="176">
                  <c:v>4.7</c:v>
                </c:pt>
                <c:pt idx="177">
                  <c:v>4.5999999999999996</c:v>
                </c:pt>
                <c:pt idx="178">
                  <c:v>4.3</c:v>
                </c:pt>
                <c:pt idx="179">
                  <c:v>4.2</c:v>
                </c:pt>
                <c:pt idx="180">
                  <c:v>4.0999999999999996</c:v>
                </c:pt>
                <c:pt idx="181">
                  <c:v>4.3</c:v>
                </c:pt>
                <c:pt idx="182">
                  <c:v>4.3</c:v>
                </c:pt>
                <c:pt idx="183">
                  <c:v>4.3</c:v>
                </c:pt>
                <c:pt idx="184">
                  <c:v>4.3</c:v>
                </c:pt>
                <c:pt idx="185">
                  <c:v>4.0999999999999996</c:v>
                </c:pt>
                <c:pt idx="186">
                  <c:v>4.0999999999999996</c:v>
                </c:pt>
                <c:pt idx="187">
                  <c:v>4.1000000000000005</c:v>
                </c:pt>
                <c:pt idx="188">
                  <c:v>4.0333333333333332</c:v>
                </c:pt>
                <c:pt idx="189">
                  <c:v>4.1333333333333329</c:v>
                </c:pt>
                <c:pt idx="190">
                  <c:v>4.0999999999999996</c:v>
                </c:pt>
                <c:pt idx="191">
                  <c:v>4.0333333333333341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88-4DBF-8585-E5BEDD2F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1701888"/>
        <c:axId val="743918832"/>
      </c:lineChart>
      <c:dateAx>
        <c:axId val="12170188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3918832"/>
        <c:crosses val="autoZero"/>
        <c:auto val="1"/>
        <c:lblOffset val="100"/>
        <c:baseTimeUnit val="months"/>
      </c:dateAx>
      <c:valAx>
        <c:axId val="743918832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018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Bar:  Price Level Relative to 3/21</a:t>
            </a:r>
          </a:p>
          <a:p>
            <a:pPr algn="ctr">
              <a:defRPr sz="2800"/>
            </a:pPr>
            <a:r>
              <a:rPr lang="en-US" sz="2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Data Label:  Last 12 month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0255-434C-A9BA-D14ADEE5B128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255-434C-A9BA-D14ADEE5B128}"/>
              </c:ext>
            </c:extLst>
          </c:dPt>
          <c:dPt>
            <c:idx val="3"/>
            <c:invertIfNegative val="0"/>
            <c:bubble3D val="0"/>
            <c:spPr>
              <a:solidFill>
                <a:srgbClr val="FF5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0255-434C-A9BA-D14ADEE5B12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1BCCC0E-8A85-4B4D-A538-D92BDC825B7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0255-434C-A9BA-D14ADEE5B12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1D02920-E638-4D6B-9E29-4763829E3E30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0255-434C-A9BA-D14ADEE5B12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AE251AEB-8FB7-46E8-A02A-8747618E0A4D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0255-434C-A9BA-D14ADEE5B12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9009C9D-9A47-4673-BFA8-0A83A0E1E8BB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0255-434C-A9BA-D14ADEE5B12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FC11ED3-8C6B-49C3-B5F5-B58DE7C567E3}" type="CELLRANGE">
                      <a:rPr lang="en-US"/>
                      <a:pPr/>
                      <a:t>[CELLRANGE]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0255-434C-A9BA-D14ADEE5B1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Sheet1!$B$2:$F$2</c:f>
              <c:strCache>
                <c:ptCount val="5"/>
                <c:pt idx="0">
                  <c:v>CPI-Gasoline</c:v>
                </c:pt>
                <c:pt idx="1">
                  <c:v>CPI-Food</c:v>
                </c:pt>
                <c:pt idx="2">
                  <c:v>CPI-Shelter</c:v>
                </c:pt>
                <c:pt idx="3">
                  <c:v>CPI</c:v>
                </c:pt>
                <c:pt idx="4">
                  <c:v>Avg Weekly Earnings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112.81994</c:v>
                </c:pt>
                <c:pt idx="1">
                  <c:v>126.83915</c:v>
                </c:pt>
                <c:pt idx="2">
                  <c:v>127.5621</c:v>
                </c:pt>
                <c:pt idx="3">
                  <c:v>123.10126</c:v>
                </c:pt>
                <c:pt idx="4">
                  <c:v>122.73634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Sheet1!$B$4:$F$4</c15:f>
                <c15:dlblRangeCache>
                  <c:ptCount val="5"/>
                  <c:pt idx="0">
                    <c:v>-3.4%</c:v>
                  </c:pt>
                  <c:pt idx="1">
                    <c:v>3.1%</c:v>
                  </c:pt>
                  <c:pt idx="2">
                    <c:v>3.2%</c:v>
                  </c:pt>
                  <c:pt idx="3">
                    <c:v>2.7%</c:v>
                  </c:pt>
                  <c:pt idx="4">
                    <c:v>3.6%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0255-434C-A9BA-D14ADEE5B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607439"/>
        <c:axId val="29606479"/>
      </c:barChart>
      <c:catAx>
        <c:axId val="29607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6479"/>
        <c:crosses val="autoZero"/>
        <c:auto val="1"/>
        <c:lblAlgn val="ctr"/>
        <c:lblOffset val="100"/>
        <c:noMultiLvlLbl val="0"/>
      </c:catAx>
      <c:valAx>
        <c:axId val="296064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07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Forecast Made 1-Yr Ago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InflationData!$A$99:$A$319</c:f>
              <c:numCache>
                <c:formatCode>[$-409]mmm\-yy;@</c:formatCode>
                <c:ptCount val="221"/>
                <c:pt idx="0">
                  <c:v>25477</c:v>
                </c:pt>
                <c:pt idx="1">
                  <c:v>25569</c:v>
                </c:pt>
                <c:pt idx="2">
                  <c:v>25659</c:v>
                </c:pt>
                <c:pt idx="3">
                  <c:v>25750</c:v>
                </c:pt>
                <c:pt idx="4">
                  <c:v>25842</c:v>
                </c:pt>
                <c:pt idx="5">
                  <c:v>25934</c:v>
                </c:pt>
                <c:pt idx="6">
                  <c:v>26024</c:v>
                </c:pt>
                <c:pt idx="7">
                  <c:v>26115</c:v>
                </c:pt>
                <c:pt idx="8">
                  <c:v>26207</c:v>
                </c:pt>
                <c:pt idx="9">
                  <c:v>26299</c:v>
                </c:pt>
                <c:pt idx="10">
                  <c:v>26390</c:v>
                </c:pt>
                <c:pt idx="11">
                  <c:v>26481</c:v>
                </c:pt>
                <c:pt idx="12">
                  <c:v>26573</c:v>
                </c:pt>
                <c:pt idx="13">
                  <c:v>26665</c:v>
                </c:pt>
                <c:pt idx="14">
                  <c:v>26755</c:v>
                </c:pt>
                <c:pt idx="15">
                  <c:v>26846</c:v>
                </c:pt>
                <c:pt idx="16">
                  <c:v>26938</c:v>
                </c:pt>
                <c:pt idx="17">
                  <c:v>27030</c:v>
                </c:pt>
                <c:pt idx="18">
                  <c:v>27120</c:v>
                </c:pt>
                <c:pt idx="19">
                  <c:v>27211</c:v>
                </c:pt>
                <c:pt idx="20">
                  <c:v>27303</c:v>
                </c:pt>
                <c:pt idx="21">
                  <c:v>27395</c:v>
                </c:pt>
                <c:pt idx="22">
                  <c:v>27485</c:v>
                </c:pt>
                <c:pt idx="23">
                  <c:v>27576</c:v>
                </c:pt>
                <c:pt idx="24">
                  <c:v>27668</c:v>
                </c:pt>
                <c:pt idx="25">
                  <c:v>27760</c:v>
                </c:pt>
                <c:pt idx="26">
                  <c:v>27851</c:v>
                </c:pt>
                <c:pt idx="27">
                  <c:v>27942</c:v>
                </c:pt>
                <c:pt idx="28">
                  <c:v>28034</c:v>
                </c:pt>
                <c:pt idx="29">
                  <c:v>28126</c:v>
                </c:pt>
                <c:pt idx="30">
                  <c:v>28216</c:v>
                </c:pt>
                <c:pt idx="31">
                  <c:v>28307</c:v>
                </c:pt>
                <c:pt idx="32">
                  <c:v>28399</c:v>
                </c:pt>
                <c:pt idx="33">
                  <c:v>28491</c:v>
                </c:pt>
                <c:pt idx="34">
                  <c:v>28581</c:v>
                </c:pt>
                <c:pt idx="35">
                  <c:v>28672</c:v>
                </c:pt>
                <c:pt idx="36">
                  <c:v>28764</c:v>
                </c:pt>
                <c:pt idx="37">
                  <c:v>28856</c:v>
                </c:pt>
                <c:pt idx="38">
                  <c:v>28946</c:v>
                </c:pt>
                <c:pt idx="39">
                  <c:v>29037</c:v>
                </c:pt>
                <c:pt idx="40">
                  <c:v>29129</c:v>
                </c:pt>
                <c:pt idx="41">
                  <c:v>29221</c:v>
                </c:pt>
                <c:pt idx="42">
                  <c:v>29312</c:v>
                </c:pt>
                <c:pt idx="43">
                  <c:v>29403</c:v>
                </c:pt>
                <c:pt idx="44">
                  <c:v>29495</c:v>
                </c:pt>
                <c:pt idx="45">
                  <c:v>29587</c:v>
                </c:pt>
                <c:pt idx="46">
                  <c:v>29677</c:v>
                </c:pt>
                <c:pt idx="47">
                  <c:v>29768</c:v>
                </c:pt>
                <c:pt idx="48">
                  <c:v>29860</c:v>
                </c:pt>
                <c:pt idx="49">
                  <c:v>29952</c:v>
                </c:pt>
                <c:pt idx="50">
                  <c:v>30042</c:v>
                </c:pt>
                <c:pt idx="51">
                  <c:v>30133</c:v>
                </c:pt>
                <c:pt idx="52">
                  <c:v>30225</c:v>
                </c:pt>
                <c:pt idx="53">
                  <c:v>30317</c:v>
                </c:pt>
                <c:pt idx="54">
                  <c:v>30407</c:v>
                </c:pt>
                <c:pt idx="55">
                  <c:v>30498</c:v>
                </c:pt>
                <c:pt idx="56">
                  <c:v>30590</c:v>
                </c:pt>
                <c:pt idx="57">
                  <c:v>30682</c:v>
                </c:pt>
                <c:pt idx="58">
                  <c:v>30773</c:v>
                </c:pt>
                <c:pt idx="59">
                  <c:v>30864</c:v>
                </c:pt>
                <c:pt idx="60">
                  <c:v>30956</c:v>
                </c:pt>
                <c:pt idx="61">
                  <c:v>31048</c:v>
                </c:pt>
                <c:pt idx="62">
                  <c:v>31138</c:v>
                </c:pt>
                <c:pt idx="63">
                  <c:v>31229</c:v>
                </c:pt>
                <c:pt idx="64">
                  <c:v>31321</c:v>
                </c:pt>
                <c:pt idx="65">
                  <c:v>31413</c:v>
                </c:pt>
                <c:pt idx="66">
                  <c:v>31503</c:v>
                </c:pt>
                <c:pt idx="67">
                  <c:v>31594</c:v>
                </c:pt>
                <c:pt idx="68">
                  <c:v>31686</c:v>
                </c:pt>
                <c:pt idx="69">
                  <c:v>31778</c:v>
                </c:pt>
                <c:pt idx="70">
                  <c:v>31868</c:v>
                </c:pt>
                <c:pt idx="71">
                  <c:v>31959</c:v>
                </c:pt>
                <c:pt idx="72">
                  <c:v>32051</c:v>
                </c:pt>
                <c:pt idx="73">
                  <c:v>32143</c:v>
                </c:pt>
                <c:pt idx="74">
                  <c:v>32234</c:v>
                </c:pt>
                <c:pt idx="75">
                  <c:v>32325</c:v>
                </c:pt>
                <c:pt idx="76">
                  <c:v>32417</c:v>
                </c:pt>
                <c:pt idx="77">
                  <c:v>32509</c:v>
                </c:pt>
                <c:pt idx="78">
                  <c:v>32599</c:v>
                </c:pt>
                <c:pt idx="79">
                  <c:v>32690</c:v>
                </c:pt>
                <c:pt idx="80">
                  <c:v>32782</c:v>
                </c:pt>
                <c:pt idx="81">
                  <c:v>32874</c:v>
                </c:pt>
                <c:pt idx="82">
                  <c:v>32964</c:v>
                </c:pt>
                <c:pt idx="83">
                  <c:v>33055</c:v>
                </c:pt>
                <c:pt idx="84">
                  <c:v>33147</c:v>
                </c:pt>
                <c:pt idx="85">
                  <c:v>33239</c:v>
                </c:pt>
                <c:pt idx="86">
                  <c:v>33329</c:v>
                </c:pt>
                <c:pt idx="87">
                  <c:v>33420</c:v>
                </c:pt>
                <c:pt idx="88">
                  <c:v>33512</c:v>
                </c:pt>
                <c:pt idx="89">
                  <c:v>33604</c:v>
                </c:pt>
                <c:pt idx="90">
                  <c:v>33695</c:v>
                </c:pt>
                <c:pt idx="91">
                  <c:v>33786</c:v>
                </c:pt>
                <c:pt idx="92">
                  <c:v>33878</c:v>
                </c:pt>
                <c:pt idx="93">
                  <c:v>33970</c:v>
                </c:pt>
                <c:pt idx="94">
                  <c:v>34060</c:v>
                </c:pt>
                <c:pt idx="95">
                  <c:v>34151</c:v>
                </c:pt>
                <c:pt idx="96">
                  <c:v>34243</c:v>
                </c:pt>
                <c:pt idx="97">
                  <c:v>34335</c:v>
                </c:pt>
                <c:pt idx="98">
                  <c:v>34425</c:v>
                </c:pt>
                <c:pt idx="99">
                  <c:v>34516</c:v>
                </c:pt>
                <c:pt idx="100">
                  <c:v>34608</c:v>
                </c:pt>
                <c:pt idx="101">
                  <c:v>34700</c:v>
                </c:pt>
                <c:pt idx="102">
                  <c:v>34790</c:v>
                </c:pt>
                <c:pt idx="103">
                  <c:v>34881</c:v>
                </c:pt>
                <c:pt idx="104">
                  <c:v>34973</c:v>
                </c:pt>
                <c:pt idx="105">
                  <c:v>35065</c:v>
                </c:pt>
                <c:pt idx="106">
                  <c:v>35156</c:v>
                </c:pt>
                <c:pt idx="107">
                  <c:v>35247</c:v>
                </c:pt>
                <c:pt idx="108">
                  <c:v>35339</c:v>
                </c:pt>
                <c:pt idx="109">
                  <c:v>35431</c:v>
                </c:pt>
                <c:pt idx="110">
                  <c:v>35521</c:v>
                </c:pt>
                <c:pt idx="111">
                  <c:v>35612</c:v>
                </c:pt>
                <c:pt idx="112">
                  <c:v>35704</c:v>
                </c:pt>
                <c:pt idx="113">
                  <c:v>35796</c:v>
                </c:pt>
                <c:pt idx="114">
                  <c:v>35886</c:v>
                </c:pt>
                <c:pt idx="115">
                  <c:v>35977</c:v>
                </c:pt>
                <c:pt idx="116">
                  <c:v>36069</c:v>
                </c:pt>
                <c:pt idx="117">
                  <c:v>36161</c:v>
                </c:pt>
                <c:pt idx="118">
                  <c:v>36251</c:v>
                </c:pt>
                <c:pt idx="119">
                  <c:v>36342</c:v>
                </c:pt>
                <c:pt idx="120">
                  <c:v>36434</c:v>
                </c:pt>
                <c:pt idx="121">
                  <c:v>36526</c:v>
                </c:pt>
                <c:pt idx="122">
                  <c:v>36617</c:v>
                </c:pt>
                <c:pt idx="123">
                  <c:v>36708</c:v>
                </c:pt>
                <c:pt idx="124">
                  <c:v>36800</c:v>
                </c:pt>
                <c:pt idx="125">
                  <c:v>36892</c:v>
                </c:pt>
                <c:pt idx="126">
                  <c:v>36982</c:v>
                </c:pt>
                <c:pt idx="127">
                  <c:v>37073</c:v>
                </c:pt>
                <c:pt idx="128">
                  <c:v>37165</c:v>
                </c:pt>
                <c:pt idx="129">
                  <c:v>37257</c:v>
                </c:pt>
                <c:pt idx="130">
                  <c:v>37347</c:v>
                </c:pt>
                <c:pt idx="131">
                  <c:v>37438</c:v>
                </c:pt>
                <c:pt idx="132">
                  <c:v>37530</c:v>
                </c:pt>
                <c:pt idx="133">
                  <c:v>37622</c:v>
                </c:pt>
                <c:pt idx="134">
                  <c:v>37712</c:v>
                </c:pt>
                <c:pt idx="135">
                  <c:v>37803</c:v>
                </c:pt>
                <c:pt idx="136">
                  <c:v>37895</c:v>
                </c:pt>
                <c:pt idx="137">
                  <c:v>37987</c:v>
                </c:pt>
                <c:pt idx="138">
                  <c:v>38078</c:v>
                </c:pt>
                <c:pt idx="139">
                  <c:v>38169</c:v>
                </c:pt>
                <c:pt idx="140">
                  <c:v>38261</c:v>
                </c:pt>
                <c:pt idx="141">
                  <c:v>38353</c:v>
                </c:pt>
                <c:pt idx="142">
                  <c:v>38443</c:v>
                </c:pt>
                <c:pt idx="143">
                  <c:v>38534</c:v>
                </c:pt>
                <c:pt idx="144">
                  <c:v>38626</c:v>
                </c:pt>
                <c:pt idx="145">
                  <c:v>38718</c:v>
                </c:pt>
                <c:pt idx="146">
                  <c:v>38808</c:v>
                </c:pt>
                <c:pt idx="147">
                  <c:v>38899</c:v>
                </c:pt>
                <c:pt idx="148">
                  <c:v>38991</c:v>
                </c:pt>
                <c:pt idx="149">
                  <c:v>39083</c:v>
                </c:pt>
                <c:pt idx="150">
                  <c:v>39173</c:v>
                </c:pt>
                <c:pt idx="151">
                  <c:v>39264</c:v>
                </c:pt>
                <c:pt idx="152">
                  <c:v>39356</c:v>
                </c:pt>
                <c:pt idx="153">
                  <c:v>39448</c:v>
                </c:pt>
                <c:pt idx="154">
                  <c:v>39539</c:v>
                </c:pt>
                <c:pt idx="155">
                  <c:v>39630</c:v>
                </c:pt>
                <c:pt idx="156">
                  <c:v>39722</c:v>
                </c:pt>
                <c:pt idx="157">
                  <c:v>39814</c:v>
                </c:pt>
                <c:pt idx="158">
                  <c:v>39904</c:v>
                </c:pt>
                <c:pt idx="159">
                  <c:v>39995</c:v>
                </c:pt>
                <c:pt idx="160">
                  <c:v>40087</c:v>
                </c:pt>
                <c:pt idx="161">
                  <c:v>40179</c:v>
                </c:pt>
                <c:pt idx="162">
                  <c:v>40269</c:v>
                </c:pt>
                <c:pt idx="163">
                  <c:v>40360</c:v>
                </c:pt>
                <c:pt idx="164">
                  <c:v>40452</c:v>
                </c:pt>
                <c:pt idx="165">
                  <c:v>40544</c:v>
                </c:pt>
                <c:pt idx="166">
                  <c:v>40634</c:v>
                </c:pt>
                <c:pt idx="167">
                  <c:v>40725</c:v>
                </c:pt>
                <c:pt idx="168">
                  <c:v>40817</c:v>
                </c:pt>
                <c:pt idx="169">
                  <c:v>40909</c:v>
                </c:pt>
                <c:pt idx="170">
                  <c:v>41000</c:v>
                </c:pt>
                <c:pt idx="171">
                  <c:v>41091</c:v>
                </c:pt>
                <c:pt idx="172">
                  <c:v>41183</c:v>
                </c:pt>
                <c:pt idx="173">
                  <c:v>41275</c:v>
                </c:pt>
                <c:pt idx="174">
                  <c:v>41365</c:v>
                </c:pt>
                <c:pt idx="175">
                  <c:v>41456</c:v>
                </c:pt>
                <c:pt idx="176">
                  <c:v>41548</c:v>
                </c:pt>
                <c:pt idx="177">
                  <c:v>41640</c:v>
                </c:pt>
                <c:pt idx="178">
                  <c:v>41730</c:v>
                </c:pt>
                <c:pt idx="179">
                  <c:v>41821</c:v>
                </c:pt>
                <c:pt idx="180">
                  <c:v>41913</c:v>
                </c:pt>
                <c:pt idx="181">
                  <c:v>42005</c:v>
                </c:pt>
                <c:pt idx="182">
                  <c:v>42095</c:v>
                </c:pt>
                <c:pt idx="183">
                  <c:v>42186</c:v>
                </c:pt>
                <c:pt idx="184">
                  <c:v>42278</c:v>
                </c:pt>
                <c:pt idx="185">
                  <c:v>42370</c:v>
                </c:pt>
                <c:pt idx="186">
                  <c:v>42461</c:v>
                </c:pt>
                <c:pt idx="187">
                  <c:v>42552</c:v>
                </c:pt>
                <c:pt idx="188">
                  <c:v>42644</c:v>
                </c:pt>
                <c:pt idx="189">
                  <c:v>42736</c:v>
                </c:pt>
                <c:pt idx="190">
                  <c:v>42826</c:v>
                </c:pt>
                <c:pt idx="191">
                  <c:v>42917</c:v>
                </c:pt>
                <c:pt idx="192">
                  <c:v>43009</c:v>
                </c:pt>
                <c:pt idx="193">
                  <c:v>43101</c:v>
                </c:pt>
                <c:pt idx="194">
                  <c:v>43191</c:v>
                </c:pt>
                <c:pt idx="195">
                  <c:v>43282</c:v>
                </c:pt>
                <c:pt idx="196">
                  <c:v>43374</c:v>
                </c:pt>
                <c:pt idx="197">
                  <c:v>43466</c:v>
                </c:pt>
                <c:pt idx="198">
                  <c:v>43556</c:v>
                </c:pt>
                <c:pt idx="199">
                  <c:v>43647</c:v>
                </c:pt>
                <c:pt idx="200">
                  <c:v>43739</c:v>
                </c:pt>
                <c:pt idx="201">
                  <c:v>43831</c:v>
                </c:pt>
                <c:pt idx="202">
                  <c:v>43922</c:v>
                </c:pt>
                <c:pt idx="203">
                  <c:v>44013</c:v>
                </c:pt>
                <c:pt idx="204">
                  <c:v>44105</c:v>
                </c:pt>
                <c:pt idx="205">
                  <c:v>44197</c:v>
                </c:pt>
                <c:pt idx="206">
                  <c:v>44287</c:v>
                </c:pt>
                <c:pt idx="207">
                  <c:v>44378</c:v>
                </c:pt>
                <c:pt idx="208">
                  <c:v>44470</c:v>
                </c:pt>
                <c:pt idx="209">
                  <c:v>44562</c:v>
                </c:pt>
                <c:pt idx="210">
                  <c:v>44652</c:v>
                </c:pt>
                <c:pt idx="211">
                  <c:v>44743</c:v>
                </c:pt>
                <c:pt idx="212">
                  <c:v>44835</c:v>
                </c:pt>
                <c:pt idx="213">
                  <c:v>44927</c:v>
                </c:pt>
                <c:pt idx="214">
                  <c:v>45017</c:v>
                </c:pt>
                <c:pt idx="215">
                  <c:v>45108</c:v>
                </c:pt>
                <c:pt idx="216">
                  <c:v>45200</c:v>
                </c:pt>
                <c:pt idx="217">
                  <c:v>45292</c:v>
                </c:pt>
                <c:pt idx="218">
                  <c:v>45383</c:v>
                </c:pt>
                <c:pt idx="219">
                  <c:v>45474</c:v>
                </c:pt>
                <c:pt idx="220">
                  <c:v>45566</c:v>
                </c:pt>
              </c:numCache>
            </c:numRef>
          </c:cat>
          <c:val>
            <c:numRef>
              <c:f>forecastLevels!$K$6:$K$226</c:f>
              <c:numCache>
                <c:formatCode>General</c:formatCode>
                <c:ptCount val="221"/>
                <c:pt idx="0">
                  <c:v>3.2786885245901676</c:v>
                </c:pt>
                <c:pt idx="1">
                  <c:v>2.4193548387096753</c:v>
                </c:pt>
                <c:pt idx="2">
                  <c:v>3.2000000000000028</c:v>
                </c:pt>
                <c:pt idx="3">
                  <c:v>3.937007874015741</c:v>
                </c:pt>
                <c:pt idx="4">
                  <c:v>3.8759689922480689</c:v>
                </c:pt>
                <c:pt idx="5">
                  <c:v>3.0534351145038219</c:v>
                </c:pt>
                <c:pt idx="6">
                  <c:v>3.7878787878787845</c:v>
                </c:pt>
                <c:pt idx="7">
                  <c:v>3.7313432835820892</c:v>
                </c:pt>
                <c:pt idx="8">
                  <c:v>3.7638376383763772</c:v>
                </c:pt>
                <c:pt idx="9">
                  <c:v>3.7117903930131035</c:v>
                </c:pt>
                <c:pt idx="10">
                  <c:v>3.5919540229885083</c:v>
                </c:pt>
                <c:pt idx="11">
                  <c:v>3.0855539971949453</c:v>
                </c:pt>
                <c:pt idx="12">
                  <c:v>3.232607167955015</c:v>
                </c:pt>
                <c:pt idx="13">
                  <c:v>3.5739313244569137</c:v>
                </c:pt>
                <c:pt idx="14">
                  <c:v>3.4482758620689724</c:v>
                </c:pt>
                <c:pt idx="15">
                  <c:v>3.5763411279229551</c:v>
                </c:pt>
                <c:pt idx="16">
                  <c:v>3.488372093023262</c:v>
                </c:pt>
                <c:pt idx="17">
                  <c:v>3.9402173913043459</c:v>
                </c:pt>
                <c:pt idx="18">
                  <c:v>4.0829986613119207</c:v>
                </c:pt>
                <c:pt idx="19">
                  <c:v>4.3393782383419621</c:v>
                </c:pt>
                <c:pt idx="20">
                  <c:v>5.7382333978078792</c:v>
                </c:pt>
                <c:pt idx="21">
                  <c:v>6.3291139240506222</c:v>
                </c:pt>
                <c:pt idx="22">
                  <c:v>6.7692307692307718</c:v>
                </c:pt>
                <c:pt idx="23">
                  <c:v>7.5703171753441101</c:v>
                </c:pt>
                <c:pt idx="24">
                  <c:v>8.6918604651162745</c:v>
                </c:pt>
                <c:pt idx="25">
                  <c:v>7.934721440630299</c:v>
                </c:pt>
                <c:pt idx="26">
                  <c:v>5.8985667034178624</c:v>
                </c:pt>
                <c:pt idx="27">
                  <c:v>5.8727569331158191</c:v>
                </c:pt>
                <c:pt idx="28">
                  <c:v>6.3372717508055842</c:v>
                </c:pt>
                <c:pt idx="29">
                  <c:v>6.0371517027863808</c:v>
                </c:pt>
                <c:pt idx="30">
                  <c:v>5.7854406130268377</c:v>
                </c:pt>
                <c:pt idx="31">
                  <c:v>5.7981927710843317</c:v>
                </c:pt>
                <c:pt idx="32">
                  <c:v>5.6175595238095122</c:v>
                </c:pt>
                <c:pt idx="33">
                  <c:v>5.6085043988269856</c:v>
                </c:pt>
                <c:pt idx="34">
                  <c:v>6.2952243125904639</c:v>
                </c:pt>
                <c:pt idx="35">
                  <c:v>5.9829059829059839</c:v>
                </c:pt>
                <c:pt idx="36">
                  <c:v>5.9732958538299297</c:v>
                </c:pt>
                <c:pt idx="37">
                  <c:v>6.2023562023561851</c:v>
                </c:pt>
                <c:pt idx="38">
                  <c:v>6.6802999318336775</c:v>
                </c:pt>
                <c:pt idx="39">
                  <c:v>7.0338420703384363</c:v>
                </c:pt>
                <c:pt idx="40">
                  <c:v>7.2265625</c:v>
                </c:pt>
                <c:pt idx="41">
                  <c:v>7.667731629392982</c:v>
                </c:pt>
                <c:pt idx="42">
                  <c:v>8.2238899312070188</c:v>
                </c:pt>
                <c:pt idx="43">
                  <c:v>8.5365853658536661</c:v>
                </c:pt>
                <c:pt idx="44">
                  <c:v>8.6774386594853361</c:v>
                </c:pt>
                <c:pt idx="45">
                  <c:v>8.9630931458699603</c:v>
                </c:pt>
                <c:pt idx="46">
                  <c:v>9.1117478510028604</c:v>
                </c:pt>
                <c:pt idx="47">
                  <c:v>8.8317495807713762</c:v>
                </c:pt>
                <c:pt idx="48">
                  <c:v>9.4313832695462008</c:v>
                </c:pt>
                <c:pt idx="49">
                  <c:v>9.3206521739130466</c:v>
                </c:pt>
                <c:pt idx="50">
                  <c:v>8.7709944014929384</c:v>
                </c:pt>
                <c:pt idx="51">
                  <c:v>7.4267782426778339</c:v>
                </c:pt>
                <c:pt idx="52">
                  <c:v>7.727737973387927</c:v>
                </c:pt>
                <c:pt idx="53">
                  <c:v>6.9138276553106337</c:v>
                </c:pt>
                <c:pt idx="54">
                  <c:v>5.993065874195147</c:v>
                </c:pt>
                <c:pt idx="55">
                  <c:v>5.9593023255813948</c:v>
                </c:pt>
                <c:pt idx="56">
                  <c:v>5.2707235265931907</c:v>
                </c:pt>
                <c:pt idx="57">
                  <c:v>4.8884670147128606</c:v>
                </c:pt>
                <c:pt idx="58">
                  <c:v>4.5454545454545414</c:v>
                </c:pt>
                <c:pt idx="59">
                  <c:v>4.5539033457249189</c:v>
                </c:pt>
                <c:pt idx="60">
                  <c:v>5.3142329020332779</c:v>
                </c:pt>
                <c:pt idx="61">
                  <c:v>4.8054919908466776</c:v>
                </c:pt>
                <c:pt idx="62">
                  <c:v>5.0294517444494868</c:v>
                </c:pt>
                <c:pt idx="63">
                  <c:v>4.3634727845254018</c:v>
                </c:pt>
                <c:pt idx="64">
                  <c:v>4.3672014260249581</c:v>
                </c:pt>
                <c:pt idx="65">
                  <c:v>3.9619300575475913</c:v>
                </c:pt>
                <c:pt idx="66">
                  <c:v>4.1921397379912628</c:v>
                </c:pt>
                <c:pt idx="67">
                  <c:v>3.9462272333044224</c:v>
                </c:pt>
                <c:pt idx="68">
                  <c:v>3.706896551724137</c:v>
                </c:pt>
                <c:pt idx="69">
                  <c:v>3.539823008849563</c:v>
                </c:pt>
                <c:pt idx="70">
                  <c:v>2.770448548812654</c:v>
                </c:pt>
                <c:pt idx="71">
                  <c:v>2.4978089395267355</c:v>
                </c:pt>
                <c:pt idx="72">
                  <c:v>2.9130434782608683</c:v>
                </c:pt>
                <c:pt idx="73">
                  <c:v>3.425845620121426</c:v>
                </c:pt>
                <c:pt idx="74">
                  <c:v>4.0447504302925985</c:v>
                </c:pt>
                <c:pt idx="75">
                  <c:v>4.0955631399317349</c:v>
                </c:pt>
                <c:pt idx="76">
                  <c:v>3.4804753820034007</c:v>
                </c:pt>
                <c:pt idx="77">
                  <c:v>3.664700926705966</c:v>
                </c:pt>
                <c:pt idx="78">
                  <c:v>3.9363484087101996</c:v>
                </c:pt>
                <c:pt idx="79">
                  <c:v>4.270315091210608</c:v>
                </c:pt>
                <c:pt idx="80">
                  <c:v>4.5789043336059043</c:v>
                </c:pt>
                <c:pt idx="81">
                  <c:v>4.4426494345719103</c:v>
                </c:pt>
                <c:pt idx="82">
                  <c:v>4.6325878594249081</c:v>
                </c:pt>
                <c:pt idx="83">
                  <c:v>4.1269841269841123</c:v>
                </c:pt>
                <c:pt idx="84">
                  <c:v>4.022082018927442</c:v>
                </c:pt>
                <c:pt idx="85">
                  <c:v>3.90625</c:v>
                </c:pt>
                <c:pt idx="86">
                  <c:v>4.0863531225906025</c:v>
                </c:pt>
                <c:pt idx="87">
                  <c:v>4.3544690603513958</c:v>
                </c:pt>
                <c:pt idx="88">
                  <c:v>4.4663133989401915</c:v>
                </c:pt>
                <c:pt idx="89">
                  <c:v>3.7565740045078844</c:v>
                </c:pt>
                <c:pt idx="90">
                  <c:v>3.3358042994811044</c:v>
                </c:pt>
                <c:pt idx="91">
                  <c:v>3.3798677443056535</c:v>
                </c:pt>
                <c:pt idx="92">
                  <c:v>2.9948867786705691</c:v>
                </c:pt>
                <c:pt idx="93">
                  <c:v>2.9991518235793047</c:v>
                </c:pt>
                <c:pt idx="94">
                  <c:v>3.0723905723905709</c:v>
                </c:pt>
                <c:pt idx="95">
                  <c:v>2.7244813278008317</c:v>
                </c:pt>
                <c:pt idx="96">
                  <c:v>2.6625412541254168</c:v>
                </c:pt>
                <c:pt idx="97">
                  <c:v>2.79375513557929</c:v>
                </c:pt>
                <c:pt idx="98">
                  <c:v>2.6851098454027555</c:v>
                </c:pt>
                <c:pt idx="99">
                  <c:v>2.9911075181891622</c:v>
                </c:pt>
                <c:pt idx="100">
                  <c:v>2.764257028112449</c:v>
                </c:pt>
                <c:pt idx="101">
                  <c:v>2.7221777421937654</c:v>
                </c:pt>
                <c:pt idx="102">
                  <c:v>2.7844073190135044</c:v>
                </c:pt>
                <c:pt idx="103">
                  <c:v>3.0182684670373217</c:v>
                </c:pt>
                <c:pt idx="104">
                  <c:v>3.0458860759493556</c:v>
                </c:pt>
                <c:pt idx="105">
                  <c:v>2.7952755905511939</c:v>
                </c:pt>
                <c:pt idx="106">
                  <c:v>2.899686520376199</c:v>
                </c:pt>
                <c:pt idx="107">
                  <c:v>2.5781250000000089</c:v>
                </c:pt>
                <c:pt idx="108">
                  <c:v>2.2548713951675792</c:v>
                </c:pt>
                <c:pt idx="109">
                  <c:v>2.3857142857142799</c:v>
                </c:pt>
                <c:pt idx="110">
                  <c:v>2.5315934065934131</c:v>
                </c:pt>
                <c:pt idx="111">
                  <c:v>2.5547445255474477</c:v>
                </c:pt>
                <c:pt idx="112">
                  <c:v>2.4636693914623198</c:v>
                </c:pt>
                <c:pt idx="113">
                  <c:v>2.4498644986449936</c:v>
                </c:pt>
                <c:pt idx="114">
                  <c:v>2.3914213926776728</c:v>
                </c:pt>
                <c:pt idx="115">
                  <c:v>2.3357403940447607</c:v>
                </c:pt>
                <c:pt idx="116">
                  <c:v>2.2248357890999548</c:v>
                </c:pt>
                <c:pt idx="117">
                  <c:v>2.0543766578249523</c:v>
                </c:pt>
                <c:pt idx="118">
                  <c:v>1.8997617576987702</c:v>
                </c:pt>
                <c:pt idx="119">
                  <c:v>1.7637914186728221</c:v>
                </c:pt>
                <c:pt idx="120">
                  <c:v>1.7287234042553168</c:v>
                </c:pt>
                <c:pt idx="121">
                  <c:v>1.5120700327172942</c:v>
                </c:pt>
                <c:pt idx="122">
                  <c:v>1.6038068382093762</c:v>
                </c:pt>
                <c:pt idx="123">
                  <c:v>1.7722407439901611</c:v>
                </c:pt>
                <c:pt idx="124">
                  <c:v>1.7436290477103045</c:v>
                </c:pt>
                <c:pt idx="125">
                  <c:v>1.9125214408233226</c:v>
                </c:pt>
                <c:pt idx="126">
                  <c:v>2.2671452862270902</c:v>
                </c:pt>
                <c:pt idx="127">
                  <c:v>2.3214452869044333</c:v>
                </c:pt>
                <c:pt idx="128">
                  <c:v>2.3013137053945698</c:v>
                </c:pt>
                <c:pt idx="129">
                  <c:v>2.1573721814976299</c:v>
                </c:pt>
                <c:pt idx="130">
                  <c:v>2.127267704208502</c:v>
                </c:pt>
                <c:pt idx="131">
                  <c:v>1.9998169503935515</c:v>
                </c:pt>
                <c:pt idx="132">
                  <c:v>1.5573770491803307</c:v>
                </c:pt>
                <c:pt idx="133">
                  <c:v>1.6393293238563977</c:v>
                </c:pt>
                <c:pt idx="134">
                  <c:v>1.8905653517542254</c:v>
                </c:pt>
                <c:pt idx="135">
                  <c:v>1.846822379141777</c:v>
                </c:pt>
                <c:pt idx="136">
                  <c:v>1.8494448957486975</c:v>
                </c:pt>
                <c:pt idx="137">
                  <c:v>1.8167925206760138</c:v>
                </c:pt>
                <c:pt idx="138">
                  <c:v>1.7284502009825786</c:v>
                </c:pt>
                <c:pt idx="139">
                  <c:v>1.6314522599625514</c:v>
                </c:pt>
                <c:pt idx="140">
                  <c:v>1.6863406408094361</c:v>
                </c:pt>
                <c:pt idx="141">
                  <c:v>1.4873915541781635</c:v>
                </c:pt>
                <c:pt idx="142">
                  <c:v>1.9032921810699488</c:v>
                </c:pt>
                <c:pt idx="143">
                  <c:v>2.1311020710059303</c:v>
                </c:pt>
                <c:pt idx="144">
                  <c:v>1.9998156851902982</c:v>
                </c:pt>
                <c:pt idx="145">
                  <c:v>1.9497662480520539</c:v>
                </c:pt>
                <c:pt idx="146">
                  <c:v>2.2414576517630014</c:v>
                </c:pt>
                <c:pt idx="147">
                  <c:v>2.1705044350864622</c:v>
                </c:pt>
                <c:pt idx="148">
                  <c:v>2.3493601137575482</c:v>
                </c:pt>
                <c:pt idx="149">
                  <c:v>2.2065955383123059</c:v>
                </c:pt>
                <c:pt idx="150">
                  <c:v>2.3735255570118019</c:v>
                </c:pt>
                <c:pt idx="151">
                  <c:v>2.5246311793633014</c:v>
                </c:pt>
                <c:pt idx="152">
                  <c:v>2.2740702568066595</c:v>
                </c:pt>
                <c:pt idx="153">
                  <c:v>2.188125588159795</c:v>
                </c:pt>
                <c:pt idx="154">
                  <c:v>2.3351401710849595</c:v>
                </c:pt>
                <c:pt idx="155">
                  <c:v>2.2611678099380805</c:v>
                </c:pt>
                <c:pt idx="156">
                  <c:v>2.2248663994655971</c:v>
                </c:pt>
                <c:pt idx="157">
                  <c:v>2.2312603648424467</c:v>
                </c:pt>
                <c:pt idx="158">
                  <c:v>2.4048129223668946</c:v>
                </c:pt>
                <c:pt idx="159">
                  <c:v>2.4499302878700835</c:v>
                </c:pt>
                <c:pt idx="160">
                  <c:v>2.1103896103896069</c:v>
                </c:pt>
                <c:pt idx="161">
                  <c:v>1.0182763382341031</c:v>
                </c:pt>
                <c:pt idx="162">
                  <c:v>1.2403575167082792</c:v>
                </c:pt>
                <c:pt idx="163">
                  <c:v>1.2748564658707773</c:v>
                </c:pt>
                <c:pt idx="164">
                  <c:v>1.3433148266132733</c:v>
                </c:pt>
                <c:pt idx="165">
                  <c:v>1.4348221595560817</c:v>
                </c:pt>
                <c:pt idx="166">
                  <c:v>1.5595605592881645</c:v>
                </c:pt>
                <c:pt idx="167">
                  <c:v>1.4404309252218139</c:v>
                </c:pt>
                <c:pt idx="168">
                  <c:v>1.4998649986499801</c:v>
                </c:pt>
                <c:pt idx="169">
                  <c:v>1.4574898785425061</c:v>
                </c:pt>
                <c:pt idx="170">
                  <c:v>1.8171725311129094</c:v>
                </c:pt>
                <c:pt idx="171">
                  <c:v>1.8308563340410311</c:v>
                </c:pt>
                <c:pt idx="172">
                  <c:v>1.7704745166959635</c:v>
                </c:pt>
                <c:pt idx="173">
                  <c:v>1.7221344567316166</c:v>
                </c:pt>
                <c:pt idx="174">
                  <c:v>1.9110839374617994</c:v>
                </c:pt>
                <c:pt idx="175">
                  <c:v>1.7783572359843625</c:v>
                </c:pt>
                <c:pt idx="176">
                  <c:v>1.8902123252200864</c:v>
                </c:pt>
                <c:pt idx="177">
                  <c:v>1.8615278496292298</c:v>
                </c:pt>
                <c:pt idx="178">
                  <c:v>1.8387734066311667</c:v>
                </c:pt>
                <c:pt idx="179">
                  <c:v>1.7421602787456525</c:v>
                </c:pt>
                <c:pt idx="180">
                  <c:v>1.7386331677135214</c:v>
                </c:pt>
                <c:pt idx="181">
                  <c:v>1.7635955896094124</c:v>
                </c:pt>
                <c:pt idx="182">
                  <c:v>1.8054909260120988</c:v>
                </c:pt>
                <c:pt idx="183">
                  <c:v>1.9157272223248922</c:v>
                </c:pt>
                <c:pt idx="184">
                  <c:v>1.8079366540834085</c:v>
                </c:pt>
                <c:pt idx="185">
                  <c:v>1.4245213549337388</c:v>
                </c:pt>
                <c:pt idx="186">
                  <c:v>1.7431673875034415</c:v>
                </c:pt>
                <c:pt idx="187">
                  <c:v>1.7727521429874216</c:v>
                </c:pt>
                <c:pt idx="188">
                  <c:v>1.7231412470460006</c:v>
                </c:pt>
                <c:pt idx="189">
                  <c:v>1.5980409940141493</c:v>
                </c:pt>
                <c:pt idx="190">
                  <c:v>1.7290252511539705</c:v>
                </c:pt>
                <c:pt idx="191">
                  <c:v>1.8410643653362202</c:v>
                </c:pt>
                <c:pt idx="192">
                  <c:v>1.9034828543289528</c:v>
                </c:pt>
                <c:pt idx="193">
                  <c:v>2.1159123307199046</c:v>
                </c:pt>
                <c:pt idx="194">
                  <c:v>1.9355010188712551</c:v>
                </c:pt>
                <c:pt idx="195">
                  <c:v>1.8662420382165701</c:v>
                </c:pt>
                <c:pt idx="196">
                  <c:v>1.9240651121865238</c:v>
                </c:pt>
                <c:pt idx="197">
                  <c:v>2.0150494356461657</c:v>
                </c:pt>
                <c:pt idx="198">
                  <c:v>2.0688724423160609</c:v>
                </c:pt>
                <c:pt idx="199">
                  <c:v>2.2499773077970353</c:v>
                </c:pt>
                <c:pt idx="200">
                  <c:v>2.1883756666365439</c:v>
                </c:pt>
                <c:pt idx="201">
                  <c:v>2.0939186757826578</c:v>
                </c:pt>
                <c:pt idx="202">
                  <c:v>2.0712874842880202</c:v>
                </c:pt>
                <c:pt idx="203">
                  <c:v>1.959611269614836</c:v>
                </c:pt>
                <c:pt idx="204">
                  <c:v>1.8982599431818237</c:v>
                </c:pt>
                <c:pt idx="205">
                  <c:v>1.8747789175804774</c:v>
                </c:pt>
                <c:pt idx="206">
                  <c:v>1.0227513227513141</c:v>
                </c:pt>
                <c:pt idx="207">
                  <c:v>1.4499379762537679</c:v>
                </c:pt>
                <c:pt idx="208">
                  <c:v>1.8082733181099542</c:v>
                </c:pt>
                <c:pt idx="209">
                  <c:v>1.9570879216920023</c:v>
                </c:pt>
                <c:pt idx="210">
                  <c:v>2.4705780546901979</c:v>
                </c:pt>
                <c:pt idx="211">
                  <c:v>2.6120660313138089</c:v>
                </c:pt>
                <c:pt idx="212">
                  <c:v>2.8284252034566748</c:v>
                </c:pt>
                <c:pt idx="213">
                  <c:v>3.1427275725593562</c:v>
                </c:pt>
                <c:pt idx="214">
                  <c:v>3.7459573091849885</c:v>
                </c:pt>
                <c:pt idx="215">
                  <c:v>3.5563029199968454</c:v>
                </c:pt>
                <c:pt idx="216">
                  <c:v>3.0035056164805507</c:v>
                </c:pt>
                <c:pt idx="217">
                  <c:v>2.5061643892100527</c:v>
                </c:pt>
                <c:pt idx="218">
                  <c:v>2.7298260598196622</c:v>
                </c:pt>
                <c:pt idx="219">
                  <c:v>2.4584154705853623</c:v>
                </c:pt>
                <c:pt idx="220">
                  <c:v>2.2635408245755828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D-4D4C-902F-6E49ED99B1AB}"/>
            </c:ext>
          </c:extLst>
        </c:ser>
        <c:ser>
          <c:idx val="1"/>
          <c:order val="1"/>
          <c:tx>
            <c:v>Inflation</c:v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InflationData!$B$99:$B$314</c:f>
              <c:numCache>
                <c:formatCode>0.0</c:formatCode>
                <c:ptCount val="216"/>
                <c:pt idx="0">
                  <c:v>5.0945799999999997</c:v>
                </c:pt>
                <c:pt idx="1">
                  <c:v>5.4893599999999996</c:v>
                </c:pt>
                <c:pt idx="2">
                  <c:v>5.6147900000000002</c:v>
                </c:pt>
                <c:pt idx="3">
                  <c:v>5.0033700000000003</c:v>
                </c:pt>
                <c:pt idx="4">
                  <c:v>5.0368199999999996</c:v>
                </c:pt>
                <c:pt idx="5">
                  <c:v>5.14825</c:v>
                </c:pt>
                <c:pt idx="6">
                  <c:v>5.0676300000000003</c:v>
                </c:pt>
                <c:pt idx="7">
                  <c:v>5.2730199999999998</c:v>
                </c:pt>
                <c:pt idx="8">
                  <c:v>4.7660799999999997</c:v>
                </c:pt>
                <c:pt idx="9">
                  <c:v>4.7714999999999996</c:v>
                </c:pt>
                <c:pt idx="10">
                  <c:v>4.0564200000000001</c:v>
                </c:pt>
                <c:pt idx="11">
                  <c:v>3.99213</c:v>
                </c:pt>
                <c:pt idx="12">
                  <c:v>4.4470299999999998</c:v>
                </c:pt>
                <c:pt idx="13">
                  <c:v>4.0644499999999999</c:v>
                </c:pt>
                <c:pt idx="14">
                  <c:v>5.01274</c:v>
                </c:pt>
                <c:pt idx="15">
                  <c:v>6.0421699999999996</c:v>
                </c:pt>
                <c:pt idx="16">
                  <c:v>6.7936100000000001</c:v>
                </c:pt>
                <c:pt idx="17">
                  <c:v>7.5694900000000001</c:v>
                </c:pt>
                <c:pt idx="18">
                  <c:v>8.4423499999999994</c:v>
                </c:pt>
                <c:pt idx="19">
                  <c:v>9.4922500000000003</c:v>
                </c:pt>
                <c:pt idx="20">
                  <c:v>10.51075</c:v>
                </c:pt>
                <c:pt idx="21">
                  <c:v>10.92939</c:v>
                </c:pt>
                <c:pt idx="22">
                  <c:v>9.9780300000000004</c:v>
                </c:pt>
                <c:pt idx="23">
                  <c:v>8.73142</c:v>
                </c:pt>
                <c:pt idx="24">
                  <c:v>7.3924700000000003</c:v>
                </c:pt>
                <c:pt idx="25">
                  <c:v>6.1150000000000002</c:v>
                </c:pt>
                <c:pt idx="26">
                  <c:v>5.6150799999999998</c:v>
                </c:pt>
                <c:pt idx="27">
                  <c:v>5.1250900000000001</c:v>
                </c:pt>
                <c:pt idx="28">
                  <c:v>5.2478199999999999</c:v>
                </c:pt>
                <c:pt idx="29">
                  <c:v>5.8216700000000001</c:v>
                </c:pt>
                <c:pt idx="30">
                  <c:v>6.2450599999999996</c:v>
                </c:pt>
                <c:pt idx="31">
                  <c:v>6.1653399999999996</c:v>
                </c:pt>
                <c:pt idx="32">
                  <c:v>6.5503799999999996</c:v>
                </c:pt>
                <c:pt idx="33">
                  <c:v>6.3876600000000003</c:v>
                </c:pt>
                <c:pt idx="34">
                  <c:v>6.9137399999999998</c:v>
                </c:pt>
                <c:pt idx="35">
                  <c:v>7.4222099999999998</c:v>
                </c:pt>
                <c:pt idx="36">
                  <c:v>7.2995900000000002</c:v>
                </c:pt>
                <c:pt idx="37">
                  <c:v>7.6918300000000004</c:v>
                </c:pt>
                <c:pt idx="38">
                  <c:v>8.2589100000000002</c:v>
                </c:pt>
                <c:pt idx="39">
                  <c:v>8.7788799999999991</c:v>
                </c:pt>
                <c:pt idx="40">
                  <c:v>8.5766799999999996</c:v>
                </c:pt>
                <c:pt idx="41">
                  <c:v>8.8729099999999992</c:v>
                </c:pt>
                <c:pt idx="42">
                  <c:v>8.7977900000000009</c:v>
                </c:pt>
                <c:pt idx="43">
                  <c:v>8.8475999999999999</c:v>
                </c:pt>
                <c:pt idx="44">
                  <c:v>9.6483000000000008</c:v>
                </c:pt>
                <c:pt idx="45">
                  <c:v>10.22078</c:v>
                </c:pt>
                <c:pt idx="46">
                  <c:v>9.7930899999999994</c:v>
                </c:pt>
                <c:pt idx="47">
                  <c:v>9.4156999999999993</c:v>
                </c:pt>
                <c:pt idx="48">
                  <c:v>8.4807600000000001</c:v>
                </c:pt>
                <c:pt idx="49">
                  <c:v>7.1505299999999998</c:v>
                </c:pt>
                <c:pt idx="50">
                  <c:v>6.4333400000000003</c:v>
                </c:pt>
                <c:pt idx="51">
                  <c:v>5.9491300000000003</c:v>
                </c:pt>
                <c:pt idx="52">
                  <c:v>5.2291600000000003</c:v>
                </c:pt>
                <c:pt idx="53">
                  <c:v>4.5855600000000001</c:v>
                </c:pt>
                <c:pt idx="54">
                  <c:v>4.0098500000000001</c:v>
                </c:pt>
                <c:pt idx="55">
                  <c:v>3.6457899999999999</c:v>
                </c:pt>
                <c:pt idx="56">
                  <c:v>3.3593799999999998</c:v>
                </c:pt>
                <c:pt idx="57">
                  <c:v>3.6239300000000001</c:v>
                </c:pt>
                <c:pt idx="58">
                  <c:v>3.7410700000000001</c:v>
                </c:pt>
                <c:pt idx="59">
                  <c:v>3.56149</c:v>
                </c:pt>
                <c:pt idx="60">
                  <c:v>3.5513300000000001</c:v>
                </c:pt>
                <c:pt idx="61">
                  <c:v>3.5259800000000001</c:v>
                </c:pt>
                <c:pt idx="62">
                  <c:v>3.3085300000000002</c:v>
                </c:pt>
                <c:pt idx="63">
                  <c:v>3.0167099999999998</c:v>
                </c:pt>
                <c:pt idx="64">
                  <c:v>2.8238500000000002</c:v>
                </c:pt>
                <c:pt idx="65">
                  <c:v>2.32355</c:v>
                </c:pt>
                <c:pt idx="66">
                  <c:v>2.0541499999999999</c:v>
                </c:pt>
                <c:pt idx="67">
                  <c:v>1.85745</c:v>
                </c:pt>
                <c:pt idx="68">
                  <c:v>1.8432200000000001</c:v>
                </c:pt>
                <c:pt idx="69">
                  <c:v>1.98742</c:v>
                </c:pt>
                <c:pt idx="70">
                  <c:v>2.3067000000000002</c:v>
                </c:pt>
                <c:pt idx="71">
                  <c:v>2.6612200000000001</c:v>
                </c:pt>
                <c:pt idx="72">
                  <c:v>2.9187599999999998</c:v>
                </c:pt>
                <c:pt idx="73">
                  <c:v>3.0657700000000001</c:v>
                </c:pt>
                <c:pt idx="74">
                  <c:v>3.3527399999999998</c:v>
                </c:pt>
                <c:pt idx="75">
                  <c:v>3.8020700000000001</c:v>
                </c:pt>
                <c:pt idx="76">
                  <c:v>3.8706299999999998</c:v>
                </c:pt>
                <c:pt idx="77">
                  <c:v>4.1378199999999996</c:v>
                </c:pt>
                <c:pt idx="78">
                  <c:v>4.2332599999999996</c:v>
                </c:pt>
                <c:pt idx="79">
                  <c:v>3.7531599999999998</c:v>
                </c:pt>
                <c:pt idx="80">
                  <c:v>3.59741</c:v>
                </c:pt>
                <c:pt idx="81">
                  <c:v>3.6347499999999999</c:v>
                </c:pt>
                <c:pt idx="82">
                  <c:v>3.69116</c:v>
                </c:pt>
                <c:pt idx="83">
                  <c:v>3.82117</c:v>
                </c:pt>
                <c:pt idx="84">
                  <c:v>3.85467</c:v>
                </c:pt>
                <c:pt idx="85">
                  <c:v>3.7519200000000001</c:v>
                </c:pt>
                <c:pt idx="86">
                  <c:v>3.3550499999999999</c:v>
                </c:pt>
                <c:pt idx="87">
                  <c:v>3.2795999999999998</c:v>
                </c:pt>
                <c:pt idx="88">
                  <c:v>3.1238000000000001</c:v>
                </c:pt>
                <c:pt idx="89">
                  <c:v>2.5031699999999999</c:v>
                </c:pt>
                <c:pt idx="90">
                  <c:v>2.3687100000000001</c:v>
                </c:pt>
                <c:pt idx="91">
                  <c:v>2.0709499999999998</c:v>
                </c:pt>
                <c:pt idx="92">
                  <c:v>2.1669299999999998</c:v>
                </c:pt>
                <c:pt idx="93">
                  <c:v>2.36</c:v>
                </c:pt>
                <c:pt idx="94">
                  <c:v>2.3538800000000002</c:v>
                </c:pt>
                <c:pt idx="95">
                  <c:v>2.4601799999999998</c:v>
                </c:pt>
                <c:pt idx="96">
                  <c:v>2.3153600000000001</c:v>
                </c:pt>
                <c:pt idx="97">
                  <c:v>2.2317200000000001</c:v>
                </c:pt>
                <c:pt idx="98">
                  <c:v>2.1169600000000002</c:v>
                </c:pt>
                <c:pt idx="99">
                  <c:v>2.0966999999999998</c:v>
                </c:pt>
                <c:pt idx="100">
                  <c:v>2.0930499999999999</c:v>
                </c:pt>
                <c:pt idx="101">
                  <c:v>2.1584099999999999</c:v>
                </c:pt>
                <c:pt idx="102">
                  <c:v>2.1556899999999999</c:v>
                </c:pt>
                <c:pt idx="103">
                  <c:v>2.07341</c:v>
                </c:pt>
                <c:pt idx="104">
                  <c:v>2.0123199999999999</c:v>
                </c:pt>
                <c:pt idx="105">
                  <c:v>1.94878</c:v>
                </c:pt>
                <c:pt idx="106">
                  <c:v>1.8825499999999999</c:v>
                </c:pt>
                <c:pt idx="107">
                  <c:v>1.7153499999999999</c:v>
                </c:pt>
                <c:pt idx="108">
                  <c:v>1.7679400000000001</c:v>
                </c:pt>
                <c:pt idx="109">
                  <c:v>1.8864300000000001</c:v>
                </c:pt>
                <c:pt idx="110">
                  <c:v>1.66696</c:v>
                </c:pt>
                <c:pt idx="111">
                  <c:v>1.7772600000000001</c:v>
                </c:pt>
                <c:pt idx="112">
                  <c:v>1.5740000000000001</c:v>
                </c:pt>
                <c:pt idx="113">
                  <c:v>1.11409</c:v>
                </c:pt>
                <c:pt idx="114">
                  <c:v>1.1523699999999999</c:v>
                </c:pt>
                <c:pt idx="115">
                  <c:v>1.13872</c:v>
                </c:pt>
                <c:pt idx="116">
                  <c:v>1.0875999999999999</c:v>
                </c:pt>
                <c:pt idx="117">
                  <c:v>1.2723199999999999</c:v>
                </c:pt>
                <c:pt idx="118">
                  <c:v>1.4151100000000001</c:v>
                </c:pt>
                <c:pt idx="119">
                  <c:v>1.3451</c:v>
                </c:pt>
                <c:pt idx="120">
                  <c:v>1.62094</c:v>
                </c:pt>
                <c:pt idx="121">
                  <c:v>1.9651400000000001</c:v>
                </c:pt>
                <c:pt idx="122">
                  <c:v>2.21427</c:v>
                </c:pt>
                <c:pt idx="123">
                  <c:v>2.4494400000000001</c:v>
                </c:pt>
                <c:pt idx="124">
                  <c:v>2.4331299999999998</c:v>
                </c:pt>
                <c:pt idx="125">
                  <c:v>2.4295499999999999</c:v>
                </c:pt>
                <c:pt idx="126">
                  <c:v>2.40761</c:v>
                </c:pt>
                <c:pt idx="127">
                  <c:v>2.2126600000000001</c:v>
                </c:pt>
                <c:pt idx="128">
                  <c:v>1.9839899999999999</c:v>
                </c:pt>
                <c:pt idx="129">
                  <c:v>1.6323000000000001</c:v>
                </c:pt>
                <c:pt idx="130">
                  <c:v>1.37748</c:v>
                </c:pt>
                <c:pt idx="131">
                  <c:v>1.4646300000000001</c:v>
                </c:pt>
                <c:pt idx="132">
                  <c:v>1.73414</c:v>
                </c:pt>
                <c:pt idx="133">
                  <c:v>1.9113100000000001</c:v>
                </c:pt>
                <c:pt idx="134">
                  <c:v>1.9139600000000001</c:v>
                </c:pt>
                <c:pt idx="135">
                  <c:v>2.00793</c:v>
                </c:pt>
                <c:pt idx="136">
                  <c:v>2.0370900000000001</c:v>
                </c:pt>
                <c:pt idx="137">
                  <c:v>2.2652100000000002</c:v>
                </c:pt>
                <c:pt idx="138">
                  <c:v>2.72905</c:v>
                </c:pt>
                <c:pt idx="139">
                  <c:v>2.79257</c:v>
                </c:pt>
                <c:pt idx="140">
                  <c:v>2.9624299999999999</c:v>
                </c:pt>
                <c:pt idx="141">
                  <c:v>3.0501499999999999</c:v>
                </c:pt>
                <c:pt idx="142">
                  <c:v>2.9610300000000001</c:v>
                </c:pt>
                <c:pt idx="143">
                  <c:v>3.24492</c:v>
                </c:pt>
                <c:pt idx="144">
                  <c:v>3.29251</c:v>
                </c:pt>
                <c:pt idx="145">
                  <c:v>3.1993800000000001</c:v>
                </c:pt>
                <c:pt idx="146">
                  <c:v>3.35642</c:v>
                </c:pt>
                <c:pt idx="147">
                  <c:v>3.1380499999999998</c:v>
                </c:pt>
                <c:pt idx="148">
                  <c:v>2.66316</c:v>
                </c:pt>
                <c:pt idx="149">
                  <c:v>2.9101900000000001</c:v>
                </c:pt>
                <c:pt idx="150">
                  <c:v>2.7288299999999999</c:v>
                </c:pt>
                <c:pt idx="151">
                  <c:v>2.57376</c:v>
                </c:pt>
                <c:pt idx="152">
                  <c:v>2.6223900000000002</c:v>
                </c:pt>
                <c:pt idx="153">
                  <c:v>2.0321099999999999</c:v>
                </c:pt>
                <c:pt idx="154">
                  <c:v>1.8184800000000001</c:v>
                </c:pt>
                <c:pt idx="155">
                  <c:v>2.0278800000000001</c:v>
                </c:pt>
                <c:pt idx="156">
                  <c:v>1.86222</c:v>
                </c:pt>
                <c:pt idx="157">
                  <c:v>1.4064000000000001</c:v>
                </c:pt>
                <c:pt idx="158">
                  <c:v>0.74995999999999996</c:v>
                </c:pt>
                <c:pt idx="159">
                  <c:v>0.11539000000000001</c:v>
                </c:pt>
                <c:pt idx="160">
                  <c:v>0.18959000000000001</c:v>
                </c:pt>
                <c:pt idx="161">
                  <c:v>0.55679000000000001</c:v>
                </c:pt>
                <c:pt idx="162">
                  <c:v>1.2161200000000001</c:v>
                </c:pt>
                <c:pt idx="163">
                  <c:v>1.40337</c:v>
                </c:pt>
                <c:pt idx="164">
                  <c:v>1.6704000000000001</c:v>
                </c:pt>
                <c:pt idx="165">
                  <c:v>1.89811</c:v>
                </c:pt>
                <c:pt idx="166">
                  <c:v>2.0733000000000001</c:v>
                </c:pt>
                <c:pt idx="167">
                  <c:v>2.3767900000000002</c:v>
                </c:pt>
                <c:pt idx="168">
                  <c:v>1.90663</c:v>
                </c:pt>
                <c:pt idx="169">
                  <c:v>1.98289</c:v>
                </c:pt>
                <c:pt idx="170">
                  <c:v>1.73116</c:v>
                </c:pt>
                <c:pt idx="171">
                  <c:v>1.67726</c:v>
                </c:pt>
                <c:pt idx="172">
                  <c:v>2.06555</c:v>
                </c:pt>
                <c:pt idx="173">
                  <c:v>1.8730100000000001</c:v>
                </c:pt>
                <c:pt idx="174">
                  <c:v>1.6726399999999999</c:v>
                </c:pt>
                <c:pt idx="175">
                  <c:v>1.6132</c:v>
                </c:pt>
                <c:pt idx="176">
                  <c:v>1.64137</c:v>
                </c:pt>
                <c:pt idx="177">
                  <c:v>1.6232</c:v>
                </c:pt>
                <c:pt idx="178">
                  <c:v>1.9785900000000001</c:v>
                </c:pt>
                <c:pt idx="179">
                  <c:v>1.89836</c:v>
                </c:pt>
                <c:pt idx="180">
                  <c:v>1.4629099999999999</c:v>
                </c:pt>
                <c:pt idx="181">
                  <c:v>1.0241400000000001</c:v>
                </c:pt>
                <c:pt idx="182">
                  <c:v>1.03291</c:v>
                </c:pt>
                <c:pt idx="183">
                  <c:v>0.88600999999999996</c:v>
                </c:pt>
                <c:pt idx="184">
                  <c:v>0.78391</c:v>
                </c:pt>
                <c:pt idx="185">
                  <c:v>0.75126999999999999</c:v>
                </c:pt>
                <c:pt idx="186">
                  <c:v>0.85692000000000002</c:v>
                </c:pt>
                <c:pt idx="187">
                  <c:v>0.84748000000000001</c:v>
                </c:pt>
                <c:pt idx="188">
                  <c:v>1.33735</c:v>
                </c:pt>
                <c:pt idx="189">
                  <c:v>1.9426399999999999</c:v>
                </c:pt>
                <c:pt idx="190">
                  <c:v>1.5189600000000001</c:v>
                </c:pt>
                <c:pt idx="191">
                  <c:v>1.7803100000000001</c:v>
                </c:pt>
                <c:pt idx="192">
                  <c:v>1.9133100000000001</c:v>
                </c:pt>
                <c:pt idx="193">
                  <c:v>2.0414500000000002</c:v>
                </c:pt>
                <c:pt idx="194">
                  <c:v>2.4947300000000001</c:v>
                </c:pt>
                <c:pt idx="195">
                  <c:v>2.4110900000000002</c:v>
                </c:pt>
                <c:pt idx="196">
                  <c:v>2.2237</c:v>
                </c:pt>
                <c:pt idx="197">
                  <c:v>1.9286300000000001</c:v>
                </c:pt>
                <c:pt idx="198">
                  <c:v>1.71536</c:v>
                </c:pt>
                <c:pt idx="199">
                  <c:v>1.5929500000000001</c:v>
                </c:pt>
                <c:pt idx="200">
                  <c:v>1.4774</c:v>
                </c:pt>
                <c:pt idx="201">
                  <c:v>1.6077399999999999</c:v>
                </c:pt>
                <c:pt idx="202">
                  <c:v>0.69882999999999995</c:v>
                </c:pt>
                <c:pt idx="203">
                  <c:v>1.27338</c:v>
                </c:pt>
                <c:pt idx="204">
                  <c:v>1.6586799999999999</c:v>
                </c:pt>
                <c:pt idx="205">
                  <c:v>2.5048300000000001</c:v>
                </c:pt>
                <c:pt idx="206">
                  <c:v>4.4840999999999998</c:v>
                </c:pt>
                <c:pt idx="207">
                  <c:v>5.0995799999999996</c:v>
                </c:pt>
                <c:pt idx="208">
                  <c:v>6.1848999999999998</c:v>
                </c:pt>
                <c:pt idx="209">
                  <c:v>6.9352099999999997</c:v>
                </c:pt>
                <c:pt idx="210">
                  <c:v>7.65381</c:v>
                </c:pt>
                <c:pt idx="211">
                  <c:v>7.2502700000000004</c:v>
                </c:pt>
                <c:pt idx="212">
                  <c:v>6.42014</c:v>
                </c:pt>
                <c:pt idx="213">
                  <c:v>5.3207100000000001</c:v>
                </c:pt>
                <c:pt idx="214">
                  <c:v>3.4800399999999998</c:v>
                </c:pt>
                <c:pt idx="215">
                  <c:v>3.1943000000000001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2D-4D4C-902F-6E49ED99B1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876464"/>
        <c:axId val="1827544384"/>
      </c:lineChart>
      <c:dateAx>
        <c:axId val="172876464"/>
        <c:scaling>
          <c:orientation val="minMax"/>
        </c:scaling>
        <c:delete val="0"/>
        <c:axPos val="b"/>
        <c:numFmt formatCode="[$-409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544384"/>
        <c:crosses val="autoZero"/>
        <c:auto val="1"/>
        <c:lblOffset val="100"/>
        <c:baseTimeUnit val="months"/>
      </c:dateAx>
      <c:valAx>
        <c:axId val="1827544384"/>
        <c:scaling>
          <c:orientation val="minMax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287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113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127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en-US" dirty="0">
                <a:effectLst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123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6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5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sbhshgovapmacro.wordpress.com</a:t>
            </a:r>
            <a:r>
              <a:rPr lang="en-US" dirty="0"/>
              <a:t>/2011/06/02/international-institutions/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70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1" name="Google Shape;12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15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1804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endParaRPr dirty="0"/>
          </a:p>
        </p:txBody>
      </p:sp>
      <p:sp>
        <p:nvSpPr>
          <p:cNvPr id="129" name="Google Shape;129;p9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08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Fed policy rate 4.5 to 4.25.  Concerns with inflation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69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the end of 2021, lost almost 15%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39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77888" y="1260475"/>
            <a:ext cx="6048375" cy="34020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24:notes"/>
          <p:cNvSpPr txBox="1">
            <a:spLocks noGrp="1"/>
          </p:cNvSpPr>
          <p:nvPr>
            <p:ph type="body" idx="1"/>
          </p:nvPr>
        </p:nvSpPr>
        <p:spPr>
          <a:xfrm>
            <a:off x="780288" y="4851606"/>
            <a:ext cx="6242304" cy="3969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t" anchorCtr="0">
            <a:noAutofit/>
          </a:bodyPr>
          <a:lstStyle/>
          <a:p>
            <a:r>
              <a:rPr lang="en-US" dirty="0"/>
              <a:t>August CPI </a:t>
            </a:r>
            <a:r>
              <a:rPr lang="en-US" dirty="0" err="1"/>
              <a:t>yoy</a:t>
            </a:r>
            <a:r>
              <a:rPr lang="en-US" dirty="0"/>
              <a:t> 8.3% down from 8.5 and Core 6.3 up from 6.3 in </a:t>
            </a:r>
            <a:r>
              <a:rPr lang="en-US" dirty="0" err="1"/>
              <a:t>JUly</a:t>
            </a:r>
            <a:endParaRPr dirty="0"/>
          </a:p>
        </p:txBody>
      </p:sp>
      <p:sp>
        <p:nvSpPr>
          <p:cNvPr id="249" name="Google Shape;249;p24:notes"/>
          <p:cNvSpPr txBox="1">
            <a:spLocks noGrp="1"/>
          </p:cNvSpPr>
          <p:nvPr>
            <p:ph type="sldNum" idx="12"/>
          </p:nvPr>
        </p:nvSpPr>
        <p:spPr>
          <a:xfrm>
            <a:off x="4419826" y="9575448"/>
            <a:ext cx="3381248" cy="505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63" tIns="51067" rIns="102163" bIns="51067" anchor="b" anchorCtr="0">
            <a:noAutofit/>
          </a:bodyPr>
          <a:lstStyle/>
          <a:p>
            <a:fld id="{00000000-1234-1234-1234-123412341234}" type="slidenum">
              <a:rPr lang="en-US"/>
              <a:pPr/>
              <a:t>26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view/macro-current-issues/home" TargetMode="External"/><Relationship Id="rId2" Type="http://schemas.openxmlformats.org/officeDocument/2006/relationships/hyperlink" Target="https://needecon.org/delivered_presentations.php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sites.google.com/view/macro-current-issues/economic-update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chcs/wage-growth-tracker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legation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fo@NEEDEcon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1842" y="1795708"/>
            <a:ext cx="10967013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/>
              <a:t>Osher Lifelong Learning Institute, </a:t>
            </a:r>
            <a:r>
              <a:rPr lang="en-US" sz="3600" b="1" i="1" dirty="0">
                <a:solidFill>
                  <a:schemeClr val="tx2"/>
                </a:solidFill>
              </a:rPr>
              <a:t>Winter</a:t>
            </a:r>
            <a:r>
              <a:rPr lang="en-US" sz="3600" dirty="0">
                <a:solidFill>
                  <a:schemeClr val="tx2"/>
                </a:solidFill>
              </a:rPr>
              <a:t> 2026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600" b="1" i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Critical Economic </a:t>
            </a:r>
            <a:r>
              <a:rPr lang="en-US" sz="4400"/>
              <a:t>Topics for 2026 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027990"/>
            <a:ext cx="9144000" cy="181641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Bradley University</a:t>
            </a:r>
            <a:endParaRPr lang="en-US" sz="26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Host: Jon Haveman, Executive Director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0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81652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I encourage questions.  Raise your digital hand or put questions in the chat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Slides will be available from the NEED website tonight </a:t>
            </a:r>
            <a:r>
              <a:rPr lang="en-US" dirty="0">
                <a:hlinkClick r:id="rId2"/>
              </a:rPr>
              <a:t>https://needecon.org/delivered_presentations.php</a:t>
            </a:r>
            <a:r>
              <a:rPr lang="en-US" dirty="0"/>
              <a:t>.</a:t>
            </a:r>
          </a:p>
          <a:p>
            <a:r>
              <a:rPr lang="en-US" dirty="0"/>
              <a:t>My Google site:</a:t>
            </a:r>
            <a:br>
              <a:rPr lang="en-US" dirty="0"/>
            </a:br>
            <a:r>
              <a:rPr lang="en-US" dirty="0">
                <a:hlinkClick r:id="rId3"/>
              </a:rPr>
              <a:t>https://sites.google.com/view/macro-current-issues/home</a:t>
            </a:r>
            <a:endParaRPr lang="en-US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3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1776790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Economy: Update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2299F7-B118-F94E-8862-E4A57C984DB5}"/>
              </a:ext>
            </a:extLst>
          </p:cNvPr>
          <p:cNvSpPr txBox="1">
            <a:spLocks/>
          </p:cNvSpPr>
          <p:nvPr/>
        </p:nvSpPr>
        <p:spPr>
          <a:xfrm>
            <a:off x="1524000" y="3566728"/>
            <a:ext cx="9144000" cy="2482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Geoffrey Woglom,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Professor of Economics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Amherst College, emeritus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February 4,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6D7F51-049F-674F-8A06-04B9CAEBB587}"/>
              </a:ext>
            </a:extLst>
          </p:cNvPr>
          <p:cNvSpPr txBox="1"/>
          <p:nvPr/>
        </p:nvSpPr>
        <p:spPr>
          <a:xfrm>
            <a:off x="3774831" y="550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5CDB93-4391-C1B8-AD42-C473313F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26085" cy="193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6A19267-8A74-BF12-DAA6-FCD0DE67E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9113" y="4126788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Out</a:t>
            </a:r>
            <a:r>
              <a:rPr lang="en-US">
                <a:solidFill>
                  <a:srgbClr val="1E4E79"/>
                </a:solidFill>
              </a:rPr>
              <a:t>line for the Talk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4" name="Google Shape;124;p20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r>
              <a:rPr lang="en-US" dirty="0"/>
              <a:t>Overview of State of the Economy:  Close to Fully Recovered</a:t>
            </a:r>
          </a:p>
          <a:p>
            <a:r>
              <a:rPr lang="en-US" dirty="0"/>
              <a:t>The Importance of Stable Inflationary Expectations in the Economy’s Successful Recovery.</a:t>
            </a:r>
          </a:p>
          <a:p>
            <a:r>
              <a:rPr lang="en-US" dirty="0"/>
              <a:t>Outlook for the Future.</a:t>
            </a:r>
          </a:p>
          <a:p>
            <a:r>
              <a:rPr lang="en-US" dirty="0"/>
              <a:t>The Fed’s Current Policy Dilemma.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25" name="Google Shape;125;p20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2019-D76C-02F0-F163-800B6CEDD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Goal of Macroeconomic Stabilization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19C37-D8F1-BE0A-929C-51BAEA764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Fed’s Definition: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Get the economy to the highest levels of GDP and employment while,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Keeping inflation low and stable, or at 2%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about the climate change; poverty, health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2FE30-B8C9-E50E-304B-A0257F97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5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C67AC-658C-4FC3-3118-64ED0E10C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0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ss Domestic Product: 2025Q3 = $31.1 tr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0BD8E-AC36-5643-EBE1-28C938AF3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66966A-4C96-C116-4A10-AEEFD54A96B4}"/>
              </a:ext>
            </a:extLst>
          </p:cNvPr>
          <p:cNvSpPr txBox="1"/>
          <p:nvPr/>
        </p:nvSpPr>
        <p:spPr>
          <a:xfrm>
            <a:off x="8787539" y="2043325"/>
            <a:ext cx="31694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$31.85</a:t>
            </a:r>
          </a:p>
          <a:p>
            <a:r>
              <a:rPr lang="en-US" sz="3600" b="1" i="1" dirty="0"/>
              <a:t>Less  </a:t>
            </a:r>
            <a:r>
              <a:rPr lang="en-US" sz="3600" dirty="0"/>
              <a:t> Imports</a:t>
            </a:r>
          </a:p>
          <a:p>
            <a:r>
              <a:rPr lang="en-US" sz="3600" b="1" dirty="0"/>
              <a:t>-$4.12</a:t>
            </a:r>
          </a:p>
          <a:p>
            <a:r>
              <a:rPr lang="en-US" sz="3600" b="1" i="1" dirty="0"/>
              <a:t>Plus </a:t>
            </a:r>
            <a:r>
              <a:rPr lang="en-US" sz="3600" dirty="0"/>
              <a:t>Exports</a:t>
            </a:r>
          </a:p>
          <a:p>
            <a:r>
              <a:rPr lang="en-US" sz="3600" b="1" dirty="0"/>
              <a:t>+$3.37</a:t>
            </a:r>
          </a:p>
          <a:p>
            <a:r>
              <a:rPr lang="en-US" sz="3600" b="1" i="1" dirty="0"/>
              <a:t>Equals  </a:t>
            </a:r>
            <a:r>
              <a:rPr lang="en-US" sz="3600" dirty="0"/>
              <a:t>GDP</a:t>
            </a:r>
          </a:p>
          <a:p>
            <a:r>
              <a:rPr lang="en-US" sz="3600" b="1" i="1" dirty="0"/>
              <a:t>$</a:t>
            </a:r>
            <a:r>
              <a:rPr lang="en-US" sz="3600" b="1" i="1" dirty="0">
                <a:solidFill>
                  <a:srgbClr val="FF0000"/>
                </a:solidFill>
              </a:rPr>
              <a:t>31.1</a:t>
            </a:r>
            <a:endParaRPr lang="en-US" sz="2800" b="1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AED496D-238F-4BFF-9A2D-990BC32567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55110"/>
              </p:ext>
            </p:extLst>
          </p:nvPr>
        </p:nvGraphicFramePr>
        <p:xfrm>
          <a:off x="282252" y="1555739"/>
          <a:ext cx="7040563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8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and ‘Potential’ during the Recovery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FA3DB0C-3580-A005-9A1F-9C927A7E6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01078"/>
            <a:ext cx="10515600" cy="4289257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16752-7562-978F-4EB0-3E4DFAA87875}"/>
              </a:ext>
            </a:extLst>
          </p:cNvPr>
          <p:cNvSpPr txBox="1"/>
          <p:nvPr/>
        </p:nvSpPr>
        <p:spPr>
          <a:xfrm>
            <a:off x="4071257" y="2474564"/>
            <a:ext cx="45139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Grey bar indicates recessions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>
                <a:solidFill>
                  <a:srgbClr val="1E4E79"/>
                </a:solidFill>
              </a:rPr>
              <a:t>at is a Recession?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61" name="Google Shape;161;p24"/>
          <p:cNvSpPr txBox="1">
            <a:spLocks noGrp="1"/>
          </p:cNvSpPr>
          <p:nvPr>
            <p:ph type="body" idx="1"/>
          </p:nvPr>
        </p:nvSpPr>
        <p:spPr>
          <a:xfrm>
            <a:off x="838200" y="1570730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4C88"/>
              </a:buClr>
              <a:buSzPts val="2800"/>
              <a:buChar char="•"/>
            </a:pPr>
            <a:r>
              <a:rPr lang="en-US" dirty="0"/>
              <a:t>Defined by the National Bureau of Economic Research (NBER)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</a:rPr>
              <a:t>“</a:t>
            </a: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The NBER's definition emphasizes that a recession involves a significant decline in economic activity that is spread across the economy and lasts more than a few months.”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Char char="•"/>
            </a:pPr>
            <a:r>
              <a:rPr lang="en-US" dirty="0">
                <a:solidFill>
                  <a:srgbClr val="1E4E79"/>
                </a:solidFill>
                <a:latin typeface="Arimo"/>
                <a:ea typeface="Arimo"/>
                <a:cs typeface="Arimo"/>
                <a:sym typeface="Arimo"/>
              </a:rPr>
              <a:t>Popular Rule of Thumb:  Two or more, consecutive quarters where Real GDP falls. (Doesn’t always work!)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r>
              <a:rPr lang="en-US" dirty="0">
                <a:solidFill>
                  <a:srgbClr val="1E4E79"/>
                </a:solidFill>
                <a:latin typeface="Arimo"/>
                <a:sym typeface="Arimo"/>
              </a:rPr>
              <a:t>Recessions are caused by a drop in total spending (remember the consumer).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E4E79"/>
              </a:buClr>
              <a:buSzPts val="2800"/>
              <a:buNone/>
            </a:pPr>
            <a:endParaRPr dirty="0"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9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753976" y="362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Wh</a:t>
            </a:r>
            <a:r>
              <a:rPr lang="en-US" dirty="0"/>
              <a:t>ere Have All the Workers Gone?</a:t>
            </a:r>
            <a:endParaRPr dirty="0"/>
          </a:p>
        </p:txBody>
      </p:sp>
      <p:sp>
        <p:nvSpPr>
          <p:cNvPr id="132" name="Google Shape;132;p21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33" name="Google Shape;133;p21"/>
          <p:cNvSpPr txBox="1"/>
          <p:nvPr/>
        </p:nvSpPr>
        <p:spPr>
          <a:xfrm>
            <a:off x="8347336" y="6133488"/>
            <a:ext cx="38446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Fred, St Louis Fed</a:t>
            </a:r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AAF605-F3B3-ED8B-3A84-1F9E0882AC39}"/>
              </a:ext>
            </a:extLst>
          </p:cNvPr>
          <p:cNvSpPr txBox="1"/>
          <p:nvPr/>
        </p:nvSpPr>
        <p:spPr>
          <a:xfrm>
            <a:off x="3087494" y="3244334"/>
            <a:ext cx="61749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31C0BD5-B034-FA35-E766-4CFA477DB580}"/>
              </a:ext>
            </a:extLst>
          </p:cNvPr>
          <p:cNvCxnSpPr/>
          <p:nvPr/>
        </p:nvCxnSpPr>
        <p:spPr>
          <a:xfrm flipH="1">
            <a:off x="4742481" y="4455763"/>
            <a:ext cx="1782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0E3961-B46A-B2DD-599B-F36F1D0FD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675" y="1236226"/>
            <a:ext cx="11626451" cy="4897262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9B5EB7B-A97D-47DD-96E5-FB16DFC67494}"/>
              </a:ext>
            </a:extLst>
          </p:cNvPr>
          <p:cNvCxnSpPr>
            <a:cxnSpLocks/>
          </p:cNvCxnSpPr>
          <p:nvPr/>
        </p:nvCxnSpPr>
        <p:spPr>
          <a:xfrm flipV="1">
            <a:off x="1088020" y="1363294"/>
            <a:ext cx="10417215" cy="2029400"/>
          </a:xfrm>
          <a:prstGeom prst="line">
            <a:avLst/>
          </a:pr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AA27E88-E09C-86DB-EAAA-BF0C48ADBA1E}"/>
              </a:ext>
            </a:extLst>
          </p:cNvPr>
          <p:cNvSpPr txBox="1"/>
          <p:nvPr/>
        </p:nvSpPr>
        <p:spPr>
          <a:xfrm>
            <a:off x="7483033" y="3049929"/>
            <a:ext cx="3362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Aging of the Labor Force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D2B74-449A-5E79-824D-3B3FA973C47F}"/>
              </a:ext>
            </a:extLst>
          </p:cNvPr>
          <p:cNvSpPr txBox="1"/>
          <p:nvPr/>
        </p:nvSpPr>
        <p:spPr>
          <a:xfrm>
            <a:off x="7483032" y="3632805"/>
            <a:ext cx="3362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Also, note the recent slowing in job growth.</a:t>
            </a:r>
          </a:p>
        </p:txBody>
      </p:sp>
    </p:spTree>
    <p:extLst>
      <p:ext uri="{BB962C8B-B14F-4D97-AF65-F5344CB8AC3E}">
        <p14:creationId xmlns:p14="http://schemas.microsoft.com/office/powerpoint/2010/main" val="374868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D566-557F-CCCC-7F67-88CEC11F5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5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uld Have Been Worse , but for Foreign </a:t>
            </a:r>
            <a:r>
              <a:rPr lang="en-US" dirty="0"/>
              <a:t>Born Workers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B2EBCD-2710-19D5-87D9-E811B9A63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E0F8A92-5C91-9E5D-9B75-67F357D11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50" y="1601077"/>
            <a:ext cx="11179279" cy="45720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A8565AF-7D29-1AC0-8C0D-EBB4EB51DE1D}"/>
              </a:ext>
            </a:extLst>
          </p:cNvPr>
          <p:cNvSpPr txBox="1"/>
          <p:nvPr/>
        </p:nvSpPr>
        <p:spPr>
          <a:xfrm>
            <a:off x="2505920" y="2228671"/>
            <a:ext cx="42710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Between 12/19 and 3/25</a:t>
            </a:r>
          </a:p>
          <a:p>
            <a:r>
              <a:rPr lang="en-US" sz="2400" dirty="0"/>
              <a:t>NB employment fell by 100k</a:t>
            </a:r>
          </a:p>
          <a:p>
            <a:r>
              <a:rPr lang="en-US" sz="2400" dirty="0"/>
              <a:t>FB employment rose by 5000k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C4DA11-4456-5DAD-CAF6-22ADE719F4A2}"/>
              </a:ext>
            </a:extLst>
          </p:cNvPr>
          <p:cNvSpPr txBox="1"/>
          <p:nvPr/>
        </p:nvSpPr>
        <p:spPr>
          <a:xfrm>
            <a:off x="4556861" y="4286345"/>
            <a:ext cx="3788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March FB employment</a:t>
            </a:r>
          </a:p>
          <a:p>
            <a:r>
              <a:rPr lang="en-US" sz="2400" dirty="0"/>
              <a:t> fell by 1100k</a:t>
            </a:r>
          </a:p>
        </p:txBody>
      </p:sp>
    </p:spTree>
    <p:extLst>
      <p:ext uri="{BB962C8B-B14F-4D97-AF65-F5344CB8AC3E}">
        <p14:creationId xmlns:p14="http://schemas.microsoft.com/office/powerpoint/2010/main" val="40356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6A44D-5153-E2DF-5495-ED20CFAE4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w Jobs Added per Month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BACB0C-0C65-4EE8-9F14-137C30BD9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5A2E5B2-C49A-3A6A-3577-88296CF23E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965033"/>
              </p:ext>
            </p:extLst>
          </p:nvPr>
        </p:nvGraphicFramePr>
        <p:xfrm>
          <a:off x="838200" y="1114425"/>
          <a:ext cx="10515600" cy="504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65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nonpartisan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083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1174E-5944-A504-A346-978D7EE51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Kerfuffle Over the Jobs Reports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49798-F650-5AC9-626D-B18BF97BC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BLS conducts 2 surveys each month</a:t>
            </a:r>
          </a:p>
          <a:p>
            <a:pPr lvl="1"/>
            <a:r>
              <a:rPr lang="en-US" dirty="0"/>
              <a:t>Household Survey:  Unemployment Rate.</a:t>
            </a:r>
          </a:p>
          <a:p>
            <a:pPr lvl="1"/>
            <a:r>
              <a:rPr lang="en-US" dirty="0"/>
              <a:t>“Establishment” Survey (workplace survey):  Number of new jobs created.</a:t>
            </a:r>
          </a:p>
          <a:p>
            <a:r>
              <a:rPr lang="en-US" dirty="0"/>
              <a:t>August 1 Report: 73,000 jobs added July,  but May and June numbers were revised down by 280,000.</a:t>
            </a:r>
          </a:p>
          <a:p>
            <a:r>
              <a:rPr lang="en-US" dirty="0"/>
              <a:t>Trump fires BLS director, the same day.</a:t>
            </a:r>
          </a:p>
          <a:p>
            <a:r>
              <a:rPr lang="en-US" dirty="0"/>
              <a:t>What is behind those “revisions?”</a:t>
            </a:r>
          </a:p>
          <a:p>
            <a:pPr marL="0" indent="0">
              <a:buNone/>
            </a:pPr>
            <a:r>
              <a:rPr lang="en-US" dirty="0"/>
              <a:t>Want to learn more:  “An Unresponsive Public is Undermining Government Economic Data,” </a:t>
            </a:r>
            <a:r>
              <a:rPr lang="en-US" i="1" dirty="0"/>
              <a:t>WSJ</a:t>
            </a:r>
            <a:r>
              <a:rPr lang="en-US" dirty="0"/>
              <a:t>, 9/15, at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https://sites.google.com/view/macro-current-issues/economic-update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D56F0-DF12-8C05-95C6-10FD96543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49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85C13-F1B9-1CAD-E367-320FCF562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is Near Record Lows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F9BCB-6CD5-3CC6-FFD8-28B6C96CE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E494A4-F1FE-3649-DA80-5A4B560148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95419"/>
            <a:ext cx="10515600" cy="430057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AF0896-5F3C-1FB7-B682-A658616A80F8}"/>
              </a:ext>
            </a:extLst>
          </p:cNvPr>
          <p:cNvSpPr txBox="1"/>
          <p:nvPr/>
        </p:nvSpPr>
        <p:spPr>
          <a:xfrm>
            <a:off x="3904342" y="2875002"/>
            <a:ext cx="2877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But, it has been rising:  From 3.4 percent in 4/23 to 4.4 percent </a:t>
            </a:r>
            <a:r>
              <a:rPr lang="en-US" sz="1800"/>
              <a:t>in December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9958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BC4D-6005-8ADE-4E3C-C71A698E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Detail on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AC153-FEF1-CD7E-EF63-306452534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F0CC9ED-6C7F-3504-94A0-7517195856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25" y="1537614"/>
            <a:ext cx="11320883" cy="4480560"/>
          </a:xfrm>
        </p:spPr>
      </p:pic>
    </p:spTree>
    <p:extLst>
      <p:ext uri="{BB962C8B-B14F-4D97-AF65-F5344CB8AC3E}">
        <p14:creationId xmlns:p14="http://schemas.microsoft.com/office/powerpoint/2010/main" val="553981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3B4C3-D6EB-A942-1582-F35495FDB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Real Side of the Economy is Still Good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28E7-2F1C-1249-5692-E26F5EE23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 is very close to its potential.</a:t>
            </a:r>
          </a:p>
          <a:p>
            <a:r>
              <a:rPr lang="en-US" dirty="0"/>
              <a:t>The labor market as measured by the unemployment rate is fully recovered.</a:t>
            </a:r>
          </a:p>
          <a:p>
            <a:r>
              <a:rPr lang="en-US" dirty="0"/>
              <a:t>Macro Goal number 1, check</a:t>
            </a:r>
          </a:p>
          <a:p>
            <a:endParaRPr lang="en-US" dirty="0"/>
          </a:p>
          <a:p>
            <a:r>
              <a:rPr lang="en-US" dirty="0"/>
              <a:t>But what about goal number 2, the “nominal” side of the economy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FAB1F-45B3-1D27-F3E2-B2A5A2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04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602C0-8FBB-9802-1D05-3C5CE313F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9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Rates: Era of Falling Rates Over?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5E0BC-69DB-F19A-E9BE-5DD45F271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203062-3079-F2DA-B739-978422FA13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0104" y="1387287"/>
            <a:ext cx="11179279" cy="4781214"/>
          </a:xfr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8907EE-73F7-EB4D-51A7-0CB8E29C760C}"/>
              </a:ext>
            </a:extLst>
          </p:cNvPr>
          <p:cNvCxnSpPr>
            <a:cxnSpLocks/>
          </p:cNvCxnSpPr>
          <p:nvPr/>
        </p:nvCxnSpPr>
        <p:spPr>
          <a:xfrm>
            <a:off x="1314601" y="3253089"/>
            <a:ext cx="6647485" cy="798286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414DBA8D-42ED-5772-5E9D-4375B5742376}"/>
              </a:ext>
            </a:extLst>
          </p:cNvPr>
          <p:cNvSpPr/>
          <p:nvPr/>
        </p:nvSpPr>
        <p:spPr>
          <a:xfrm>
            <a:off x="11134725" y="3493591"/>
            <a:ext cx="278448" cy="55778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6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1361C-07CD-D14E-053C-8DD7F1648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739034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Sto</a:t>
            </a:r>
            <a:r>
              <a:rPr lang="en-US" dirty="0"/>
              <a:t>ck Prices: Tariffs; What Tariffs?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84DAC-44E6-C6A7-814B-87B6D7DE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2C2826E-99B8-A591-5548-3306BEE47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5725" y="1383906"/>
            <a:ext cx="11850037" cy="4846320"/>
          </a:xfrm>
        </p:spPr>
      </p:pic>
    </p:spTree>
    <p:extLst>
      <p:ext uri="{BB962C8B-B14F-4D97-AF65-F5344CB8AC3E}">
        <p14:creationId xmlns:p14="http://schemas.microsoft.com/office/powerpoint/2010/main" val="165646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dirty="0">
                <a:solidFill>
                  <a:schemeClr val="lt1"/>
                </a:solidFill>
              </a:rPr>
              <a:t>Infl</a:t>
            </a:r>
            <a:r>
              <a:rPr lang="en-US" dirty="0"/>
              <a:t>ation during the Recovery (CPI)</a:t>
            </a:r>
            <a:endParaRPr dirty="0"/>
          </a:p>
        </p:txBody>
      </p:sp>
      <p:sp>
        <p:nvSpPr>
          <p:cNvPr id="252" name="Google Shape;252;p36"/>
          <p:cNvSpPr txBox="1">
            <a:spLocks noGrp="1"/>
          </p:cNvSpPr>
          <p:nvPr>
            <p:ph type="sldNum" idx="12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365D53-A850-C772-CFBE-C32A5EFAA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82" y="1214436"/>
            <a:ext cx="11850036" cy="484632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1FA18-9357-0477-EF8B-0E18E930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’s Measure (PCE)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F16646-1D1B-1231-90AF-9C1E2DA8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F6AC22-F141-5E4A-8DCA-210B993AD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4305"/>
            <a:ext cx="10515600" cy="473432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929EC9-C300-CB32-2B0C-C6D74E5425BD}"/>
              </a:ext>
            </a:extLst>
          </p:cNvPr>
          <p:cNvSpPr txBox="1"/>
          <p:nvPr/>
        </p:nvSpPr>
        <p:spPr>
          <a:xfrm>
            <a:off x="4794503" y="4085496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Fed Doesn’t React until 3/2022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F330F2-F97E-8663-D129-2A3357EC1EA8}"/>
              </a:ext>
            </a:extLst>
          </p:cNvPr>
          <p:cNvSpPr txBox="1"/>
          <p:nvPr/>
        </p:nvSpPr>
        <p:spPr>
          <a:xfrm>
            <a:off x="1358751" y="3001104"/>
            <a:ext cx="41882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Inflation Accelerates 3/2021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1D1D53-37A1-F98D-CE22-979E42FAC566}"/>
              </a:ext>
            </a:extLst>
          </p:cNvPr>
          <p:cNvSpPr txBox="1"/>
          <p:nvPr/>
        </p:nvSpPr>
        <p:spPr>
          <a:xfrm>
            <a:off x="6422442" y="4446523"/>
            <a:ext cx="584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Progress towards the 2 % slows Spring 2024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B3E96-2EED-4D31-3092-A1AAE258A586}"/>
              </a:ext>
            </a:extLst>
          </p:cNvPr>
          <p:cNvSpPr txBox="1"/>
          <p:nvPr/>
        </p:nvSpPr>
        <p:spPr>
          <a:xfrm>
            <a:off x="3737429" y="5508171"/>
            <a:ext cx="6233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so far, not much sign of tariffs in inflation</a:t>
            </a:r>
          </a:p>
        </p:txBody>
      </p:sp>
    </p:spTree>
    <p:extLst>
      <p:ext uri="{BB962C8B-B14F-4D97-AF65-F5344CB8AC3E}">
        <p14:creationId xmlns:p14="http://schemas.microsoft.com/office/powerpoint/2010/main" val="84842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453B5-1EF9-86FF-AAF5-0886F298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CPI</a:t>
            </a:r>
            <a:r>
              <a:rPr lang="en-US" dirty="0"/>
              <a:t> vs. PCE:  Differences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2D577C-6A6C-F9B1-4AE0-DFB13D42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CB1EF5-DF00-37B3-ADFD-342F1DDDA0AE}"/>
              </a:ext>
            </a:extLst>
          </p:cNvPr>
          <p:cNvSpPr txBox="1"/>
          <p:nvPr/>
        </p:nvSpPr>
        <p:spPr>
          <a:xfrm>
            <a:off x="5990157" y="6466767"/>
            <a:ext cx="6565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https://www.morningstar.com/markets/whats-difference-between-cpi-pce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5148E1-BE91-AD3C-F81D-0B26E02D57C7}"/>
              </a:ext>
            </a:extLst>
          </p:cNvPr>
          <p:cNvSpPr txBox="1"/>
          <p:nvPr/>
        </p:nvSpPr>
        <p:spPr>
          <a:xfrm>
            <a:off x="123371" y="1325563"/>
            <a:ext cx="349068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CPI tends typically to be 0.3 pct point higher </a:t>
            </a:r>
          </a:p>
          <a:p>
            <a:r>
              <a:rPr lang="en-US" sz="3200" dirty="0"/>
              <a:t>November: 	</a:t>
            </a:r>
          </a:p>
          <a:p>
            <a:r>
              <a:rPr lang="en-US" sz="3200" dirty="0"/>
              <a:t>CPI, 2.7% </a:t>
            </a:r>
          </a:p>
          <a:p>
            <a:r>
              <a:rPr lang="en-US" sz="3200" dirty="0"/>
              <a:t>PCE, 2.8%</a:t>
            </a:r>
          </a:p>
          <a:p>
            <a:r>
              <a:rPr lang="en-US" sz="3200" dirty="0"/>
              <a:t>Core CPI, 2.6% </a:t>
            </a:r>
          </a:p>
          <a:p>
            <a:r>
              <a:rPr lang="en-US" sz="3200" dirty="0"/>
              <a:t>Core PCE, 2.8%.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049EFCD-A9EF-417F-497E-29A97BE263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2893" y="2169087"/>
            <a:ext cx="8602071" cy="4297680"/>
          </a:xfr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46A74473-87FF-AAAC-0175-B82967391020}"/>
              </a:ext>
            </a:extLst>
          </p:cNvPr>
          <p:cNvSpPr/>
          <p:nvPr/>
        </p:nvSpPr>
        <p:spPr>
          <a:xfrm>
            <a:off x="11353800" y="389288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4F771-58ED-3F66-E457-1CED5D282CAD}"/>
              </a:ext>
            </a:extLst>
          </p:cNvPr>
          <p:cNvSpPr/>
          <p:nvPr/>
        </p:nvSpPr>
        <p:spPr>
          <a:xfrm>
            <a:off x="10561380" y="3872668"/>
            <a:ext cx="231494" cy="13889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3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6C7-44C4-0E61-D0A4-F5977B931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Us</a:t>
            </a:r>
            <a:r>
              <a:rPr lang="en-US" dirty="0"/>
              <a:t>es of Inflation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95989-7EDF-39F8-F714-EC782648B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3728AD-5E39-0C59-2916-F478F562B6FF}"/>
              </a:ext>
            </a:extLst>
          </p:cNvPr>
          <p:cNvSpPr txBox="1"/>
          <p:nvPr/>
        </p:nvSpPr>
        <p:spPr>
          <a:xfrm>
            <a:off x="611075" y="1920204"/>
            <a:ext cx="377371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Reasons for Measuring Recent Inflation:</a:t>
            </a:r>
          </a:p>
          <a:p>
            <a:pPr marL="514350" indent="-514350">
              <a:buAutoNum type="arabicPeriod"/>
            </a:pPr>
            <a:r>
              <a:rPr lang="en-US" sz="2800" dirty="0"/>
              <a:t>What has happened to the Cost of Living?</a:t>
            </a:r>
          </a:p>
          <a:p>
            <a:pPr marL="514350" indent="-514350">
              <a:buAutoNum type="arabicPeriod"/>
            </a:pPr>
            <a:r>
              <a:rPr lang="en-US" sz="2800" dirty="0"/>
              <a:t>What is likely to happen to inflation over the next 12-18 months?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EE2B06D-35CF-C0CF-480F-38A0CADD24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7200" y="1595419"/>
            <a:ext cx="7086600" cy="4300575"/>
          </a:xfrm>
        </p:spPr>
      </p:pic>
    </p:spTree>
    <p:extLst>
      <p:ext uri="{BB962C8B-B14F-4D97-AF65-F5344CB8AC3E}">
        <p14:creationId xmlns:p14="http://schemas.microsoft.com/office/powerpoint/2010/main" val="379165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Goolsbee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/>
              <a:t>Akerlof, Smith, Maskin</a:t>
            </a:r>
          </a:p>
          <a:p>
            <a:r>
              <a:rPr lang="en-US" dirty="0"/>
              <a:t>Delegates: 652+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57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C5D-21E8-1924-16CB-3E9EDB56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Wa</a:t>
            </a:r>
            <a:r>
              <a:rPr lang="en-US" dirty="0"/>
              <a:t>ge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7A99DC-BB3B-37BB-4104-6844A2496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B4B56AB-306C-02E3-E2ED-876A9681E3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570038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61705D5-4437-1A1A-D52E-00E2DBF0A04A}"/>
              </a:ext>
            </a:extLst>
          </p:cNvPr>
          <p:cNvSpPr txBox="1"/>
          <p:nvPr/>
        </p:nvSpPr>
        <p:spPr>
          <a:xfrm>
            <a:off x="3740113" y="6113331"/>
            <a:ext cx="60950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Sources: </a:t>
            </a:r>
            <a:r>
              <a:rPr lang="en-US" dirty="0">
                <a:hlinkClick r:id="rId3"/>
              </a:rPr>
              <a:t>https://www.atlantafed.org/chcs/wage-growth-tracker</a:t>
            </a:r>
            <a:r>
              <a:rPr lang="en-US" dirty="0"/>
              <a:t> &amp; BLS via https://fred.stlouisfed.org/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09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A227E-3FFC-171C-ECFF-8DA2BDCCA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-Wage Workers Experience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49A057F-50F6-F9B4-36F6-E7A99F135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789" y="1200708"/>
            <a:ext cx="7932788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550D4C-D255-E02C-6E51-62CDC8F55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316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4FFD4-2DF4-C082-AD27-FB800854E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5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“Aff</a:t>
            </a:r>
            <a:r>
              <a:rPr lang="en-US" dirty="0"/>
              <a:t>ordability”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946229-D5A1-B446-31B6-F2822B8F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DC7F69D-24EC-F1D0-06D6-D10F3DA6C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8070291"/>
              </p:ext>
            </p:extLst>
          </p:nvPr>
        </p:nvGraphicFramePr>
        <p:xfrm>
          <a:off x="838200" y="1152469"/>
          <a:ext cx="10515600" cy="5077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41916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0DF7B-BC1F-1BEB-0BB5-7CA3FB24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002060"/>
                </a:solidFill>
              </a:rPr>
              <a:t>State of the Economy &amp; How We Got Here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54723-8240-3A30-2CE7-BDA5D5E71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key indicators for judging the macro economy are all good</a:t>
            </a:r>
          </a:p>
          <a:p>
            <a:pPr lvl="1"/>
            <a:r>
              <a:rPr lang="en-US" dirty="0"/>
              <a:t>Output and unemployment are close to their “full employment” levels</a:t>
            </a:r>
          </a:p>
          <a:p>
            <a:pPr lvl="1"/>
            <a:r>
              <a:rPr lang="en-US" dirty="0"/>
              <a:t>Inflation is still a bit elevated, but much improved over 2023.</a:t>
            </a:r>
          </a:p>
          <a:p>
            <a:r>
              <a:rPr lang="en-US" dirty="0"/>
              <a:t>21-22</a:t>
            </a:r>
          </a:p>
          <a:p>
            <a:pPr lvl="1"/>
            <a:r>
              <a:rPr lang="en-US" dirty="0"/>
              <a:t>Too much demand due to easy monetary policy and a fiscal stimulus which was probably too big</a:t>
            </a:r>
          </a:p>
          <a:p>
            <a:pPr lvl="1"/>
            <a:r>
              <a:rPr lang="en-US" dirty="0"/>
              <a:t>COVID Supply disruptions exacerbated inflation.</a:t>
            </a:r>
          </a:p>
          <a:p>
            <a:r>
              <a:rPr lang="en-US" dirty="0"/>
              <a:t>23-present Monetary Policy Close to Perfect</a:t>
            </a:r>
          </a:p>
          <a:p>
            <a:pPr lvl="1"/>
            <a:r>
              <a:rPr lang="en-US" dirty="0"/>
              <a:t>Inflation has fallen substantially with small increase in unemployment, and we are close to the 2 percent target (unprecedented reduction without a recession)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F59B1C-CDB6-F9FC-5F35-75BA2042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3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0EA8E-9F09-1336-D1FF-8B2250F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Did the Fed Do It?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00724-489E-F393-412C-04AB77A2F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5D6394-0BCF-D783-32FB-F3AE707B3E86}"/>
              </a:ext>
            </a:extLst>
          </p:cNvPr>
          <p:cNvSpPr txBox="1"/>
          <p:nvPr/>
        </p:nvSpPr>
        <p:spPr>
          <a:xfrm>
            <a:off x="4175007" y="699790"/>
            <a:ext cx="6683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The Key to Success:</a:t>
            </a:r>
          </a:p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Stable, Anchored Inflation Expectations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CECD91-DE73-7760-B0E8-26A46A752B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007" y="1628506"/>
            <a:ext cx="6239196" cy="522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073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8DB86-3C70-8ACE-7BD7-579D1CD9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Uns</a:t>
            </a:r>
            <a:r>
              <a:rPr lang="en-US" dirty="0">
                <a:solidFill>
                  <a:srgbClr val="002060"/>
                </a:solidFill>
              </a:rPr>
              <a:t>table, Unanchored Inflation Expectations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168AB-10FB-F29C-3933-E1E6B81BE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F085D5-EC86-4F6A-B501-C1359CB39116}" type="slidenum">
              <a:rPr kumimoji="0" lang="en-GB" sz="1100" b="0" i="0" u="none" strike="noStrike" kern="1200" cap="none" spc="0" normalizeH="0" baseline="0" noProof="0" smtClean="0">
                <a:ln>
                  <a:noFill/>
                </a:ln>
                <a:solidFill>
                  <a:srgbClr val="0C4C8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C4C8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EA42456-68F6-E6EB-9A73-4B0E78E2C2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7388"/>
          <a:ext cx="10515600" cy="4948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0E321D-B355-F83C-22C9-9E8DB1ADD3D4}"/>
              </a:ext>
            </a:extLst>
          </p:cNvPr>
          <p:cNvCxnSpPr/>
          <p:nvPr/>
        </p:nvCxnSpPr>
        <p:spPr>
          <a:xfrm>
            <a:off x="5543550" y="1504950"/>
            <a:ext cx="0" cy="3638550"/>
          </a:xfrm>
          <a:prstGeom prst="line">
            <a:avLst/>
          </a:prstGeom>
          <a:ln w="19050">
            <a:solidFill>
              <a:srgbClr val="2B41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865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FD4E-21E4-8EAF-981F-338FBDF6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00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e Outlook Is More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12D89-2BAA-E3E9-B863-D6E64A44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Areas of Strength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Tax Refunds (refundable credits:  EITC Child Tax Credit, </a:t>
            </a:r>
            <a:r>
              <a:rPr lang="en-US" dirty="0" err="1"/>
              <a:t>overwithholding</a:t>
            </a:r>
            <a:r>
              <a:rPr lang="en-US" dirty="0"/>
              <a:t>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Continued AI Investment</a:t>
            </a:r>
          </a:p>
          <a:p>
            <a:r>
              <a:rPr lang="en-US" dirty="0"/>
              <a:t>Areas of Concern: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Consumer Spending.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Slowing of Employment Growth, particularly among young, blacks and BAs. (already talked about)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Fiscal Policy Effects.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Uncertainty.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Monetary Policy:  Next 4 months and under the New Chair, Kevin Warsh (?)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B37B-F164-7F2C-8600-B43FB97D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05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7725D-7F0F-428B-6A1E-58EC8B771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B7B0E2-6569-728C-76CF-DB2D815F82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892" y="1011632"/>
            <a:ext cx="9087915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A029604-CCC2-2168-D2BA-D05F16082813}"/>
              </a:ext>
            </a:extLst>
          </p:cNvPr>
          <p:cNvGrpSpPr/>
          <p:nvPr/>
        </p:nvGrpSpPr>
        <p:grpSpPr>
          <a:xfrm>
            <a:off x="5000849" y="1221149"/>
            <a:ext cx="5897610" cy="4361059"/>
            <a:chOff x="5000850" y="1984101"/>
            <a:chExt cx="5897610" cy="4361059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3262670-3B8D-3B6E-2516-03B95DEEF6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0850" y="1984101"/>
              <a:ext cx="5897610" cy="4023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AF4245A-661C-744C-334B-06ED1DC2F7FE}"/>
                </a:ext>
              </a:extLst>
            </p:cNvPr>
            <p:cNvSpPr txBox="1"/>
            <p:nvPr/>
          </p:nvSpPr>
          <p:spPr>
            <a:xfrm>
              <a:off x="6077570" y="5975828"/>
              <a:ext cx="37441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Source Parthenon:   Macroeconomics</a:t>
              </a: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C17CA384-B050-52FC-78DB-82A20889C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996" y="23768"/>
            <a:ext cx="10342008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AI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Investment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80D38-5E3D-9FA5-086D-5CC131357C6D}"/>
              </a:ext>
            </a:extLst>
          </p:cNvPr>
          <p:cNvSpPr txBox="1"/>
          <p:nvPr/>
        </p:nvSpPr>
        <p:spPr>
          <a:xfrm>
            <a:off x="3238500" y="5544687"/>
            <a:ext cx="8648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Between 24Q3 and 25Q3: AI investment increased by about $360 billion;  all other investment fell by $130 billion.  Increase in AI investment was over 20% of increase in total GDP</a:t>
            </a:r>
          </a:p>
        </p:txBody>
      </p:sp>
    </p:spTree>
    <p:extLst>
      <p:ext uri="{BB962C8B-B14F-4D97-AF65-F5344CB8AC3E}">
        <p14:creationId xmlns:p14="http://schemas.microsoft.com/office/powerpoint/2010/main" val="2676533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8952-8527-3FE7-8A33-6C45DF0B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sumption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2C65F-C6FC-DB9B-5D99-DE29D01A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933" y="116493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Low-Income Consumers look vulnerable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61901-F350-E07E-8385-D186A4ED0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 dirty="0"/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id="{43CB596D-D53A-F6A3-B19F-E40E5F3F2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72" y="2533093"/>
            <a:ext cx="4251576" cy="3474720"/>
          </a:xfrm>
          <a:prstGeom prst="rect">
            <a:avLst/>
          </a:prstGeom>
        </p:spPr>
      </p:pic>
      <p:pic>
        <p:nvPicPr>
          <p:cNvPr id="1026" name="Picture 2" descr="Consumer spending diverged by income bracket as 2025 went on, reflecting the K-shaped dynamic defining the economy as we turn to 2026. (Source: Bank of America Institute)">
            <a:extLst>
              <a:ext uri="{FF2B5EF4-FFF2-40B4-BE49-F238E27FC236}">
                <a16:creationId xmlns:a16="http://schemas.microsoft.com/office/drawing/2014/main" id="{4DB36CEE-F74C-8514-69D3-E0945BD94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38" y="2039519"/>
            <a:ext cx="5024899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1BECCD12-20A1-EE24-5688-E105B02F198D}"/>
              </a:ext>
            </a:extLst>
          </p:cNvPr>
          <p:cNvSpPr/>
          <p:nvPr/>
        </p:nvSpPr>
        <p:spPr>
          <a:xfrm>
            <a:off x="838200" y="2624165"/>
            <a:ext cx="2299527" cy="260793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D76259-9806-A7EC-5A79-78266526CE21}"/>
              </a:ext>
            </a:extLst>
          </p:cNvPr>
          <p:cNvSpPr txBox="1"/>
          <p:nvPr/>
        </p:nvSpPr>
        <p:spPr>
          <a:xfrm>
            <a:off x="3310767" y="5826702"/>
            <a:ext cx="2986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Moody’s Top 20% account for 63% of Consumption</a:t>
            </a:r>
          </a:p>
        </p:txBody>
      </p:sp>
    </p:spTree>
    <p:extLst>
      <p:ext uri="{BB962C8B-B14F-4D97-AF65-F5344CB8AC3E}">
        <p14:creationId xmlns:p14="http://schemas.microsoft.com/office/powerpoint/2010/main" val="370322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607F5-7419-BB78-AD47-542D13EB5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Fisc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alPolicy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: Tarif</a:t>
            </a:r>
            <a:r>
              <a:rPr lang="en-US" dirty="0"/>
              <a:t>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9D592-21E5-23EC-5EE5-2C16CE0F9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814685E-A9F3-5ADB-8A03-A5C7998271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76" y="1201026"/>
            <a:ext cx="730795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0AB96-9A38-93F9-FF58-F3AEF5E9A057}"/>
              </a:ext>
            </a:extLst>
          </p:cNvPr>
          <p:cNvSpPr txBox="1"/>
          <p:nvPr/>
        </p:nvSpPr>
        <p:spPr>
          <a:xfrm>
            <a:off x="9007114" y="1653586"/>
            <a:ext cx="2666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This Chart is Very Confusing!</a:t>
            </a:r>
          </a:p>
        </p:txBody>
      </p:sp>
    </p:spTree>
    <p:extLst>
      <p:ext uri="{BB962C8B-B14F-4D97-AF65-F5344CB8AC3E}">
        <p14:creationId xmlns:p14="http://schemas.microsoft.com/office/powerpoint/2010/main" val="17109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22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A8B4-49D6-DDD4-5795-CFF103B3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Tar</a:t>
            </a:r>
            <a:r>
              <a:rPr lang="en-US" dirty="0"/>
              <a:t>iffs:  Distributional Effects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EB491-4FFD-C6F9-0EA9-9ED6926CC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002" y="15462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7E54D-E73B-BF41-06EA-7CFEC66F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AF63B5-76E2-3D71-B9B6-C426A07C0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078" y="1325563"/>
            <a:ext cx="732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46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DE692-0425-398A-BA10-BD21FE184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</a:t>
            </a:r>
            <a:r>
              <a:rPr lang="en-US" dirty="0"/>
              <a:t>cal Policy:  OBBBA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D44828-C2C2-B07F-E5A9-A49095DF3C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1070" y="1325563"/>
            <a:ext cx="6797173" cy="48463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025BA6-C955-4342-A954-C527D336C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E47613-2893-106D-A180-9030B543FB92}"/>
              </a:ext>
            </a:extLst>
          </p:cNvPr>
          <p:cNvSpPr txBox="1"/>
          <p:nvPr/>
        </p:nvSpPr>
        <p:spPr>
          <a:xfrm>
            <a:off x="8781486" y="1915370"/>
            <a:ext cx="2878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Lowest:  -$1,214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:	-$392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	0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:	379	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:</a:t>
            </a:r>
            <a:r>
              <a:rPr lang="en-US" sz="2400" baseline="30000" dirty="0"/>
              <a:t>  	</a:t>
            </a:r>
            <a:r>
              <a:rPr lang="en-US" sz="2400" dirty="0"/>
              <a:t>797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:	1,211</a:t>
            </a:r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:	1,673</a:t>
            </a:r>
          </a:p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:	2,213</a:t>
            </a:r>
          </a:p>
          <a:p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:	3,208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:	13,622</a:t>
            </a:r>
          </a:p>
        </p:txBody>
      </p:sp>
    </p:spTree>
    <p:extLst>
      <p:ext uri="{BB962C8B-B14F-4D97-AF65-F5344CB8AC3E}">
        <p14:creationId xmlns:p14="http://schemas.microsoft.com/office/powerpoint/2010/main" val="2892144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3420-1EC8-0852-C85E-FFB5B6EEF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Effects:  Distributional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80845-B3D6-8202-99A6-15CDC7095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2AAEFB-8F51-492C-AB50-C99498C2CAA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460466"/>
            <a:ext cx="3165682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Lowest: 	 -$2,134</a:t>
            </a:r>
          </a:p>
          <a:p>
            <a:r>
              <a:rPr lang="en-US" sz="2400" dirty="0"/>
              <a:t>2</a:t>
            </a:r>
            <a:r>
              <a:rPr lang="en-US" sz="2400" baseline="30000" dirty="0"/>
              <a:t>nd</a:t>
            </a:r>
            <a:r>
              <a:rPr lang="en-US" sz="2400" dirty="0"/>
              <a:t>:		-1,305</a:t>
            </a:r>
          </a:p>
          <a:p>
            <a:r>
              <a:rPr lang="en-US" sz="2400" dirty="0"/>
              <a:t>3</a:t>
            </a:r>
            <a:r>
              <a:rPr lang="en-US" sz="2400" baseline="30000" dirty="0"/>
              <a:t>rd</a:t>
            </a:r>
            <a:r>
              <a:rPr lang="en-US" sz="2400" dirty="0"/>
              <a:t>:		-1,076</a:t>
            </a:r>
          </a:p>
          <a:p>
            <a:r>
              <a:rPr lang="en-US" sz="2400" dirty="0"/>
              <a:t>4</a:t>
            </a:r>
            <a:r>
              <a:rPr lang="en-US" sz="2400" baseline="30000" dirty="0"/>
              <a:t>th</a:t>
            </a:r>
            <a:r>
              <a:rPr lang="en-US" sz="2400" dirty="0"/>
              <a:t>:		-735	</a:t>
            </a:r>
          </a:p>
          <a:p>
            <a:r>
              <a:rPr lang="en-US" sz="2400" dirty="0"/>
              <a:t>5</a:t>
            </a:r>
            <a:r>
              <a:rPr lang="en-US" sz="2400" baseline="30000" dirty="0"/>
              <a:t>th</a:t>
            </a:r>
            <a:r>
              <a:rPr lang="en-US" sz="2400" dirty="0"/>
              <a:t>:</a:t>
            </a:r>
            <a:r>
              <a:rPr lang="en-US" sz="2400" baseline="30000" dirty="0"/>
              <a:t>  </a:t>
            </a:r>
            <a:r>
              <a:rPr lang="en-US" sz="2400" dirty="0"/>
              <a:t>		-541</a:t>
            </a:r>
          </a:p>
          <a:p>
            <a:r>
              <a:rPr lang="en-US" sz="2400" dirty="0"/>
              <a:t>6</a:t>
            </a:r>
            <a:r>
              <a:rPr lang="en-US" sz="2400" baseline="30000" dirty="0"/>
              <a:t>th</a:t>
            </a:r>
            <a:r>
              <a:rPr lang="en-US" sz="2400" dirty="0"/>
              <a:t>:		-309</a:t>
            </a:r>
          </a:p>
          <a:p>
            <a:r>
              <a:rPr lang="en-US" sz="2400" dirty="0"/>
              <a:t>7</a:t>
            </a:r>
            <a:r>
              <a:rPr lang="en-US" sz="2400" baseline="30000" dirty="0"/>
              <a:t>th</a:t>
            </a:r>
            <a:r>
              <a:rPr lang="en-US" sz="2400" dirty="0"/>
              <a:t>:		-30</a:t>
            </a:r>
          </a:p>
          <a:p>
            <a:r>
              <a:rPr lang="en-US" sz="2400" dirty="0"/>
              <a:t>8</a:t>
            </a:r>
            <a:r>
              <a:rPr lang="en-US" sz="2400" baseline="30000" dirty="0"/>
              <a:t>th</a:t>
            </a:r>
            <a:r>
              <a:rPr lang="en-US" sz="2400" dirty="0"/>
              <a:t>:		246</a:t>
            </a:r>
          </a:p>
          <a:p>
            <a:r>
              <a:rPr lang="en-US" sz="2400" dirty="0"/>
              <a:t>9</a:t>
            </a:r>
            <a:r>
              <a:rPr lang="en-US" sz="2400" baseline="30000" dirty="0"/>
              <a:t>th</a:t>
            </a:r>
            <a:r>
              <a:rPr lang="en-US" sz="2400" dirty="0"/>
              <a:t>:		922</a:t>
            </a:r>
          </a:p>
          <a:p>
            <a:r>
              <a:rPr lang="en-US" sz="2400" dirty="0"/>
              <a:t>10</a:t>
            </a:r>
            <a:r>
              <a:rPr lang="en-US" sz="2400" baseline="30000" dirty="0"/>
              <a:t>th</a:t>
            </a:r>
            <a:r>
              <a:rPr lang="en-US" sz="2400" dirty="0"/>
              <a:t>:		9,751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9ABD13-2D74-9FAA-02B2-33D00BA3C176}"/>
              </a:ext>
            </a:extLst>
          </p:cNvPr>
          <p:cNvSpPr txBox="1"/>
          <p:nvPr/>
        </p:nvSpPr>
        <p:spPr>
          <a:xfrm>
            <a:off x="4003882" y="1649117"/>
            <a:ext cx="32734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will these changes affect the spending of the less affluent; more affluent?</a:t>
            </a:r>
          </a:p>
        </p:txBody>
      </p:sp>
      <p:sp>
        <p:nvSpPr>
          <p:cNvPr id="10" name="AutoShape 4">
            <a:extLst>
              <a:ext uri="{FF2B5EF4-FFF2-40B4-BE49-F238E27FC236}">
                <a16:creationId xmlns:a16="http://schemas.microsoft.com/office/drawing/2014/main" id="{F055680B-1E0C-8F12-8C4A-0341F824A2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0F77A7B3-A7CC-950C-F848-F649C6715D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7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FCC09-FF72-B47C-E7B0-31E060EED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mbined Effects on the Budget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0AB5F0-415C-11A8-09EA-423F0D4A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AFA236-274D-0340-2868-42971225A1A3}"/>
              </a:ext>
            </a:extLst>
          </p:cNvPr>
          <p:cNvSpPr txBox="1"/>
          <p:nvPr/>
        </p:nvSpPr>
        <p:spPr>
          <a:xfrm>
            <a:off x="1174006" y="1865266"/>
            <a:ext cx="3639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During 2025, tariff revenues collected were $264 billion.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EAB46AD-E876-F6E4-3AF3-0A3AF0F5A4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79574" y="1566468"/>
            <a:ext cx="4737585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1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EA0-F6F2-B913-95E3-482A07812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certainty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2C5C8-2343-27BA-E771-048979D42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2727419" cy="4351338"/>
          </a:xfrm>
        </p:spPr>
        <p:txBody>
          <a:bodyPr>
            <a:normAutofit/>
          </a:bodyPr>
          <a:lstStyle/>
          <a:p>
            <a:r>
              <a:rPr lang="en-US" dirty="0"/>
              <a:t>Tariff Volatility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53431-5D0E-F2AB-520A-D54D130A5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EE9B08A-C812-34C2-C7FC-891B62ABA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791" y="951798"/>
            <a:ext cx="7573697" cy="521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8385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9DA9C-A704-4D0A-B31A-20498BC7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6492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/>
              <a:t>…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5A7-913A-8FE2-9766-E32DBAF1C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Uncertainty is Bad for the Economy’s Health (and there is a lot of it!)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21391-EE51-7A0A-9E58-00DE04BDC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F25818-3D47-1A0B-A388-DFAA44A7DB99}"/>
              </a:ext>
            </a:extLst>
          </p:cNvPr>
          <p:cNvSpPr txBox="1"/>
          <p:nvPr/>
        </p:nvSpPr>
        <p:spPr>
          <a:xfrm>
            <a:off x="8700327" y="2359044"/>
            <a:ext cx="34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these numbers change if:</a:t>
            </a:r>
          </a:p>
          <a:p>
            <a:r>
              <a:rPr lang="en-US" dirty="0"/>
              <a:t>Greenland negotiations breakdown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6B02D7-DE7C-BD7A-3FBF-1874AF6E8182}"/>
              </a:ext>
            </a:extLst>
          </p:cNvPr>
          <p:cNvSpPr txBox="1"/>
          <p:nvPr/>
        </p:nvSpPr>
        <p:spPr>
          <a:xfrm>
            <a:off x="8700327" y="3125076"/>
            <a:ext cx="3491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Supreme Court rules Current Tariffs are illegal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BAA66E-330E-BBFE-A52B-E4E358095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1887702"/>
            <a:ext cx="7891463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6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95C8B-C8EF-EA4B-38C0-5FEC2066B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Wall Street Economists are Optimistic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C4AEFB7-1D7F-A3CF-4A64-3DE740F7D4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1647" y="1478118"/>
            <a:ext cx="5997725" cy="475488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1EC4CA-3A0D-6F18-8F72-3D002668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4D6508-DB99-8C02-6EA6-74AF9EE5A772}"/>
              </a:ext>
            </a:extLst>
          </p:cNvPr>
          <p:cNvSpPr txBox="1"/>
          <p:nvPr/>
        </p:nvSpPr>
        <p:spPr>
          <a:xfrm>
            <a:off x="8667750" y="6134100"/>
            <a:ext cx="2838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WSJ</a:t>
            </a:r>
            <a:r>
              <a:rPr lang="en-US" dirty="0"/>
              <a:t>, 1/18/2026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030835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D817E-2166-3EFE-A5D9-EA6176B6F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66" y="161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, then there is Monetary Policy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137D5-CE4C-8FD9-DCF0-B54A17DA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Fed’s Dilemma:</a:t>
            </a:r>
          </a:p>
          <a:p>
            <a:r>
              <a:rPr lang="en-US" dirty="0"/>
              <a:t>To combat rising unemployment the Fed needs to lower interest rates to increase demand and spending.</a:t>
            </a:r>
          </a:p>
          <a:p>
            <a:r>
              <a:rPr lang="en-US" dirty="0"/>
              <a:t>To combat rising inflation the Fed needs to raise interest rates to lower demand and spending.</a:t>
            </a:r>
          </a:p>
          <a:p>
            <a:r>
              <a:rPr lang="en-US" dirty="0"/>
              <a:t>Successfully navigating the path between the two problems is made worse because of attacks on the Fed’s independence which have the potential to destabilize inflationary expectations.</a:t>
            </a:r>
          </a:p>
          <a:p>
            <a:pPr marL="0" indent="0">
              <a:buNone/>
            </a:pPr>
            <a:r>
              <a:rPr lang="en-US" dirty="0"/>
              <a:t>And, the uncertainty caused by the replacement of Powell by Kevin Warsh in May!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4E00C-597D-8271-DA22-17A446A1D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53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79665-5DBD-30E4-B890-AA13423E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</a:t>
            </a:r>
            <a:r>
              <a:rPr lang="en-US" dirty="0"/>
              <a:t>xt Week:  Monetary Policy (to be cont.)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202A1-B7AD-A499-194C-C9994C2F2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pic>
        <p:nvPicPr>
          <p:cNvPr id="2050" name="Picture 2" descr="Who is Kevin Warsh, Trump's pick to ...">
            <a:extLst>
              <a:ext uri="{FF2B5EF4-FFF2-40B4-BE49-F238E27FC236}">
                <a16:creationId xmlns:a16="http://schemas.microsoft.com/office/drawing/2014/main" id="{5C8D8904-CA99-954D-102A-7EAE5D83D2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1" y="1325563"/>
            <a:ext cx="57595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07257-B379-4C1F-1A3F-D938C8C9C495}"/>
              </a:ext>
            </a:extLst>
          </p:cNvPr>
          <p:cNvSpPr txBox="1"/>
          <p:nvPr/>
        </p:nvSpPr>
        <p:spPr>
          <a:xfrm>
            <a:off x="2993971" y="4983163"/>
            <a:ext cx="57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Warsh:  Trump Nominee to replace Jerome Powell as the Chair of the Fed in May</a:t>
            </a:r>
          </a:p>
        </p:txBody>
      </p:sp>
    </p:spTree>
    <p:extLst>
      <p:ext uri="{BB962C8B-B14F-4D97-AF65-F5344CB8AC3E}">
        <p14:creationId xmlns:p14="http://schemas.microsoft.com/office/powerpoint/2010/main" val="39194831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982" y="-317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Let’</a:t>
            </a:r>
            <a:r>
              <a:rPr lang="en-US" sz="3800" dirty="0"/>
              <a:t>s Hear from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70559"/>
            <a:ext cx="11074608" cy="59247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5100" dirty="0">
              <a:hlinkClick r:id="rId3"/>
            </a:endParaRPr>
          </a:p>
          <a:p>
            <a:pPr marL="0" indent="0" algn="ctr">
              <a:buNone/>
            </a:pPr>
            <a:r>
              <a:rPr lang="en-US" sz="4800" dirty="0"/>
              <a:t>Geoffrey Woglom grwoglom@amherst.edu</a:t>
            </a:r>
          </a:p>
          <a:p>
            <a:pPr marL="0" indent="0" algn="ctr">
              <a:buNone/>
            </a:pPr>
            <a:endParaRPr lang="en-US" sz="7400" dirty="0"/>
          </a:p>
          <a:p>
            <a:pPr marL="0" indent="0" algn="ctr">
              <a:buNone/>
            </a:pPr>
            <a:r>
              <a:rPr lang="en-US" sz="3800" dirty="0"/>
              <a:t>Contact NEED: </a:t>
            </a:r>
            <a:r>
              <a:rPr lang="en-US" sz="3800" dirty="0" err="1"/>
              <a:t>I</a:t>
            </a:r>
            <a:r>
              <a:rPr lang="en-US" sz="3800" dirty="0" err="1">
                <a:hlinkClick r:id="rId4"/>
              </a:rPr>
              <a:t>nfo@NEEDEcon.org</a:t>
            </a: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endParaRPr lang="en-US" sz="3800" dirty="0"/>
          </a:p>
          <a:p>
            <a:pPr marL="0" indent="0" algn="ctr">
              <a:buNone/>
            </a:pPr>
            <a:r>
              <a:rPr lang="en-US" sz="3800" dirty="0"/>
              <a:t>Support NEED:  www.NEEDEcon.org/donate.php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998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860" y="1253331"/>
            <a:ext cx="11929140" cy="43513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000"/>
              </a:spcAft>
              <a:buNone/>
            </a:pPr>
            <a:r>
              <a:rPr lang="en-US" dirty="0"/>
              <a:t>Critical Economic Topics for 2026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1 (2/04): Economic Update,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(2/11): Monetary Policy, Geoffrey Woglom, Amherst College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(2/18): U.S. Federal Budget, Jon Haveman, Executive Director NEED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(2/25):  International Institutions, Alan Deardorff, University of Michigan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25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EF4E13-6BC3-A0E6-1E7A-C62DB2B4A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2F863-AC77-8407-1FFC-40174A71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 under New Fed Chair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B0FA3-C5E9-351C-613D-6036F5B16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  <p:pic>
        <p:nvPicPr>
          <p:cNvPr id="2050" name="Picture 2" descr="Who is Kevin Warsh, Trump's pick to ...">
            <a:extLst>
              <a:ext uri="{FF2B5EF4-FFF2-40B4-BE49-F238E27FC236}">
                <a16:creationId xmlns:a16="http://schemas.microsoft.com/office/drawing/2014/main" id="{3B9082AC-971B-832D-342E-8F847D08393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971" y="1325563"/>
            <a:ext cx="575950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BB34E5-FBF3-903D-DB81-CCCA063F62D1}"/>
              </a:ext>
            </a:extLst>
          </p:cNvPr>
          <p:cNvSpPr txBox="1"/>
          <p:nvPr/>
        </p:nvSpPr>
        <p:spPr>
          <a:xfrm>
            <a:off x="2993971" y="4983163"/>
            <a:ext cx="5759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Kevin Warsh:  Trump Nominee to replace Jerome Powell as the Chair of the Fed in May</a:t>
            </a:r>
          </a:p>
        </p:txBody>
      </p:sp>
    </p:spTree>
    <p:extLst>
      <p:ext uri="{BB962C8B-B14F-4D97-AF65-F5344CB8AC3E}">
        <p14:creationId xmlns:p14="http://schemas.microsoft.com/office/powerpoint/2010/main" val="2714122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41B0DD8-621B-7004-BA78-CCCCD424A0F8}"/>
              </a:ext>
            </a:extLst>
          </p:cNvPr>
          <p:cNvGraphicFramePr>
            <a:graphicFrameLocks noGrp="1"/>
          </p:cNvGraphicFramePr>
          <p:nvPr/>
        </p:nvGraphicFramePr>
        <p:xfrm>
          <a:off x="815989" y="1805060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$6.8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13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2024 Budget Summary (in Trillions)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8447659" y="6494755"/>
            <a:ext cx="32251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www.cbo.gov</a:t>
            </a:r>
            <a:r>
              <a:rPr lang="en-US" sz="1200" dirty="0"/>
              <a:t>/publication/60053</a:t>
            </a:r>
          </a:p>
        </p:txBody>
      </p:sp>
      <p:sp>
        <p:nvSpPr>
          <p:cNvPr id="5" name="Oval 4"/>
          <p:cNvSpPr/>
          <p:nvPr/>
        </p:nvSpPr>
        <p:spPr>
          <a:xfrm>
            <a:off x="9141605" y="4625047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010110" y="5357495"/>
            <a:ext cx="2558945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459099" y="4638776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46961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$1.8 Trillion</a:t>
            </a:r>
          </a:p>
        </p:txBody>
      </p:sp>
    </p:spTree>
    <p:extLst>
      <p:ext uri="{BB962C8B-B14F-4D97-AF65-F5344CB8AC3E}">
        <p14:creationId xmlns:p14="http://schemas.microsoft.com/office/powerpoint/2010/main" val="3003901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A3181-1E14-CD33-D8C2-A04636C5DE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885" y="643466"/>
            <a:ext cx="7684230" cy="557106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44527-FD80-125D-8A27-8B5025F7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>
                <a:spcAft>
                  <a:spcPts val="600"/>
                </a:spcAft>
              </a:pPr>
              <a:t>9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97CF2B-3028-322A-8717-9EE5EC47A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 Economic Institutions</a:t>
            </a:r>
          </a:p>
        </p:txBody>
      </p:sp>
    </p:spTree>
    <p:extLst>
      <p:ext uri="{BB962C8B-B14F-4D97-AF65-F5344CB8AC3E}">
        <p14:creationId xmlns:p14="http://schemas.microsoft.com/office/powerpoint/2010/main" val="183558102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37091</TotalTime>
  <Words>1863</Words>
  <Application>Microsoft Office PowerPoint</Application>
  <PresentationFormat>Widescreen</PresentationFormat>
  <Paragraphs>345</Paragraphs>
  <Slides>49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Arimo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Schedule</vt:lpstr>
      <vt:lpstr>Monetary Policy under New Fed Chair</vt:lpstr>
      <vt:lpstr>What Does the US Govt. Budget Look Like?</vt:lpstr>
      <vt:lpstr>Main Economic Institutions</vt:lpstr>
      <vt:lpstr>Submitting Questions</vt:lpstr>
      <vt:lpstr>PowerPoint Presentation</vt:lpstr>
      <vt:lpstr>Outline for the Talk</vt:lpstr>
      <vt:lpstr>The Goal of Macroeconomic Stabilization Policy</vt:lpstr>
      <vt:lpstr>Gross Domestic Product: 2025Q3 = $31.1 tr</vt:lpstr>
      <vt:lpstr>GDP and ‘Potential’ during the Recovery</vt:lpstr>
      <vt:lpstr>What is a Recession?</vt:lpstr>
      <vt:lpstr>Where Have All the Workers Gone?</vt:lpstr>
      <vt:lpstr>Could Have Been Worse , but for Foreign Born Workers</vt:lpstr>
      <vt:lpstr>New Jobs Added per Month</vt:lpstr>
      <vt:lpstr>The Kerfuffle Over the Jobs Reports</vt:lpstr>
      <vt:lpstr>Unemployment is Near Record Lows</vt:lpstr>
      <vt:lpstr>More Detail on Unemployment</vt:lpstr>
      <vt:lpstr>The Real Side of the Economy is Still Good</vt:lpstr>
      <vt:lpstr>Interest Rates: Era of Falling Rates Over?</vt:lpstr>
      <vt:lpstr>Stock Prices: Tariffs; What Tariffs?</vt:lpstr>
      <vt:lpstr>Inflation during the Recovery (CPI)</vt:lpstr>
      <vt:lpstr>Fed’s Measure (PCE)</vt:lpstr>
      <vt:lpstr>CPI vs. PCE:  Differences</vt:lpstr>
      <vt:lpstr>Uses of Inflation Measures</vt:lpstr>
      <vt:lpstr>Wage Growth</vt:lpstr>
      <vt:lpstr>Low-Wage Workers Experience</vt:lpstr>
      <vt:lpstr>“Affordability”</vt:lpstr>
      <vt:lpstr>The State of the Economy &amp; How We Got Here</vt:lpstr>
      <vt:lpstr>How Did the Fed Do It?</vt:lpstr>
      <vt:lpstr>Unstable, Unanchored Inflation Expectations</vt:lpstr>
      <vt:lpstr>The Outlook Is More Complicated</vt:lpstr>
      <vt:lpstr>AI and Investment</vt:lpstr>
      <vt:lpstr>Consumption</vt:lpstr>
      <vt:lpstr>FiscalPolicy: Tariffs</vt:lpstr>
      <vt:lpstr>Tariffs:  Distributional Effects</vt:lpstr>
      <vt:lpstr>Fiscal Policy:  OBBBA</vt:lpstr>
      <vt:lpstr>Combined Effects:  Distributional</vt:lpstr>
      <vt:lpstr>Combined Effects on the Budget Deficit</vt:lpstr>
      <vt:lpstr>Uncertainty</vt:lpstr>
      <vt:lpstr>But… (Continued)</vt:lpstr>
      <vt:lpstr>But Wall Street Economists are Optimistic</vt:lpstr>
      <vt:lpstr>But, then there is Monetary Policy</vt:lpstr>
      <vt:lpstr>Next Week:  Monetary Policy (to be cont.)</vt:lpstr>
      <vt:lpstr> Let’s Hear from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Geoffrey Woglom</cp:lastModifiedBy>
  <cp:revision>918</cp:revision>
  <cp:lastPrinted>2026-01-23T15:55:44Z</cp:lastPrinted>
  <dcterms:created xsi:type="dcterms:W3CDTF">2017-05-03T22:30:38Z</dcterms:created>
  <dcterms:modified xsi:type="dcterms:W3CDTF">2026-02-04T20:54:29Z</dcterms:modified>
</cp:coreProperties>
</file>